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259" r:id="rId2"/>
    <p:sldId id="281" r:id="rId3"/>
    <p:sldId id="297" r:id="rId4"/>
    <p:sldId id="298" r:id="rId5"/>
    <p:sldId id="260" r:id="rId6"/>
    <p:sldId id="286" r:id="rId7"/>
    <p:sldId id="290" r:id="rId8"/>
    <p:sldId id="302" r:id="rId9"/>
    <p:sldId id="291" r:id="rId10"/>
    <p:sldId id="287" r:id="rId11"/>
    <p:sldId id="288" r:id="rId12"/>
    <p:sldId id="293" r:id="rId13"/>
    <p:sldId id="289" r:id="rId14"/>
    <p:sldId id="261" r:id="rId15"/>
    <p:sldId id="262" r:id="rId16"/>
    <p:sldId id="284" r:id="rId17"/>
    <p:sldId id="263" r:id="rId18"/>
    <p:sldId id="264" r:id="rId19"/>
    <p:sldId id="300" r:id="rId20"/>
    <p:sldId id="280" r:id="rId21"/>
    <p:sldId id="301" r:id="rId22"/>
    <p:sldId id="265" r:id="rId23"/>
    <p:sldId id="266" r:id="rId24"/>
    <p:sldId id="267" r:id="rId25"/>
    <p:sldId id="271" r:id="rId26"/>
    <p:sldId id="305" r:id="rId27"/>
    <p:sldId id="272" r:id="rId28"/>
    <p:sldId id="303" r:id="rId29"/>
    <p:sldId id="304" r:id="rId30"/>
    <p:sldId id="268" r:id="rId31"/>
    <p:sldId id="273" r:id="rId32"/>
    <p:sldId id="306" r:id="rId33"/>
    <p:sldId id="274" r:id="rId34"/>
    <p:sldId id="275" r:id="rId35"/>
    <p:sldId id="270" r:id="rId36"/>
    <p:sldId id="277" r:id="rId37"/>
    <p:sldId id="278" r:id="rId38"/>
    <p:sldId id="283"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CDA"/>
    <a:srgbClr val="FFC000"/>
    <a:srgbClr val="B54C2D"/>
    <a:srgbClr val="DDA147"/>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71" autoAdjust="0"/>
  </p:normalViewPr>
  <p:slideViewPr>
    <p:cSldViewPr snapToGrid="0">
      <p:cViewPr varScale="1">
        <p:scale>
          <a:sx n="61" d="100"/>
          <a:sy n="61" d="100"/>
        </p:scale>
        <p:origin x="83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DCE21D-5376-4D33-AFB6-F27B35E60F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E0A74BF-E38E-457C-8928-0D6AEC811E9F}">
      <dgm:prSet/>
      <dgm:spPr/>
      <dgm:t>
        <a:bodyPr/>
        <a:lstStyle/>
        <a:p>
          <a:pPr>
            <a:lnSpc>
              <a:spcPct val="100000"/>
            </a:lnSpc>
          </a:pPr>
          <a:r>
            <a:rPr lang="en-US"/>
            <a:t>Open Visual Studio Code</a:t>
          </a:r>
        </a:p>
      </dgm:t>
    </dgm:pt>
    <dgm:pt modelId="{BB79F5AE-4F74-4EEF-99AB-FD8C3FA6055E}" type="parTrans" cxnId="{FDC690F3-D481-4957-A402-42870BAE56C5}">
      <dgm:prSet/>
      <dgm:spPr/>
      <dgm:t>
        <a:bodyPr/>
        <a:lstStyle/>
        <a:p>
          <a:endParaRPr lang="en-US"/>
        </a:p>
      </dgm:t>
    </dgm:pt>
    <dgm:pt modelId="{35CABC09-0383-44F8-B509-61D941A5EBF4}" type="sibTrans" cxnId="{FDC690F3-D481-4957-A402-42870BAE56C5}">
      <dgm:prSet/>
      <dgm:spPr/>
      <dgm:t>
        <a:bodyPr/>
        <a:lstStyle/>
        <a:p>
          <a:endParaRPr lang="en-US"/>
        </a:p>
      </dgm:t>
    </dgm:pt>
    <dgm:pt modelId="{CE6435EC-EA1C-447A-9601-B0A9908EF0FB}">
      <dgm:prSet/>
      <dgm:spPr/>
      <dgm:t>
        <a:bodyPr/>
        <a:lstStyle/>
        <a:p>
          <a:pPr>
            <a:lnSpc>
              <a:spcPct val="100000"/>
            </a:lnSpc>
          </a:pPr>
          <a:r>
            <a:rPr lang="en-US" dirty="0"/>
            <a:t>Open the folder we just created</a:t>
          </a:r>
        </a:p>
      </dgm:t>
    </dgm:pt>
    <dgm:pt modelId="{7EAB8AAC-841B-4863-BBF6-9A8C5F6055BE}" type="parTrans" cxnId="{58AE4C89-2F29-417E-A44F-054839B6778B}">
      <dgm:prSet/>
      <dgm:spPr/>
      <dgm:t>
        <a:bodyPr/>
        <a:lstStyle/>
        <a:p>
          <a:endParaRPr lang="en-US"/>
        </a:p>
      </dgm:t>
    </dgm:pt>
    <dgm:pt modelId="{BF44ACC8-7929-4B71-9CD3-5BF1D5A389E9}" type="sibTrans" cxnId="{58AE4C89-2F29-417E-A44F-054839B6778B}">
      <dgm:prSet/>
      <dgm:spPr/>
      <dgm:t>
        <a:bodyPr/>
        <a:lstStyle/>
        <a:p>
          <a:endParaRPr lang="en-US"/>
        </a:p>
      </dgm:t>
    </dgm:pt>
    <dgm:pt modelId="{2139A1F1-F2FD-4C30-822E-6C382A4B8FEB}">
      <dgm:prSet/>
      <dgm:spPr/>
      <dgm:t>
        <a:bodyPr/>
        <a:lstStyle/>
        <a:p>
          <a:pPr>
            <a:lnSpc>
              <a:spcPct val="100000"/>
            </a:lnSpc>
          </a:pPr>
          <a:r>
            <a:rPr lang="en-US"/>
            <a:t>Open README.md for editing</a:t>
          </a:r>
        </a:p>
      </dgm:t>
    </dgm:pt>
    <dgm:pt modelId="{9AEA6E66-418C-48D1-A3D8-11312FCD2F48}" type="parTrans" cxnId="{C14647BE-D398-481D-9583-EC29E9483AA0}">
      <dgm:prSet/>
      <dgm:spPr/>
      <dgm:t>
        <a:bodyPr/>
        <a:lstStyle/>
        <a:p>
          <a:endParaRPr lang="en-US"/>
        </a:p>
      </dgm:t>
    </dgm:pt>
    <dgm:pt modelId="{7F414B31-33B6-4C4E-91E6-0A893A48B62F}" type="sibTrans" cxnId="{C14647BE-D398-481D-9583-EC29E9483AA0}">
      <dgm:prSet/>
      <dgm:spPr/>
      <dgm:t>
        <a:bodyPr/>
        <a:lstStyle/>
        <a:p>
          <a:endParaRPr lang="en-US"/>
        </a:p>
      </dgm:t>
    </dgm:pt>
    <dgm:pt modelId="{460E218D-E0E4-41BB-ACEC-F9ED849E495E}" type="pres">
      <dgm:prSet presAssocID="{7BDCE21D-5376-4D33-AFB6-F27B35E60F00}" presName="root" presStyleCnt="0">
        <dgm:presLayoutVars>
          <dgm:dir/>
          <dgm:resizeHandles val="exact"/>
        </dgm:presLayoutVars>
      </dgm:prSet>
      <dgm:spPr/>
    </dgm:pt>
    <dgm:pt modelId="{655E2F3E-63AB-4C14-8942-DC51639C0EC7}" type="pres">
      <dgm:prSet presAssocID="{4E0A74BF-E38E-457C-8928-0D6AEC811E9F}" presName="compNode" presStyleCnt="0"/>
      <dgm:spPr/>
    </dgm:pt>
    <dgm:pt modelId="{C326DE12-CE59-4837-AADF-713A13B4BF72}" type="pres">
      <dgm:prSet presAssocID="{4E0A74BF-E38E-457C-8928-0D6AEC811E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C1AD5B50-1039-4673-8DD7-7556290BE3A4}" type="pres">
      <dgm:prSet presAssocID="{4E0A74BF-E38E-457C-8928-0D6AEC811E9F}" presName="spaceRect" presStyleCnt="0"/>
      <dgm:spPr/>
    </dgm:pt>
    <dgm:pt modelId="{70A486D3-97C3-48F7-88DA-5B34B0ADE57E}" type="pres">
      <dgm:prSet presAssocID="{4E0A74BF-E38E-457C-8928-0D6AEC811E9F}" presName="textRect" presStyleLbl="revTx" presStyleIdx="0" presStyleCnt="3">
        <dgm:presLayoutVars>
          <dgm:chMax val="1"/>
          <dgm:chPref val="1"/>
        </dgm:presLayoutVars>
      </dgm:prSet>
      <dgm:spPr/>
    </dgm:pt>
    <dgm:pt modelId="{6DE7CD4B-9B34-4123-AC15-A169206307B4}" type="pres">
      <dgm:prSet presAssocID="{35CABC09-0383-44F8-B509-61D941A5EBF4}" presName="sibTrans" presStyleCnt="0"/>
      <dgm:spPr/>
    </dgm:pt>
    <dgm:pt modelId="{62E8DBF6-11B4-4FB5-8BCE-3F4184F7EC12}" type="pres">
      <dgm:prSet presAssocID="{CE6435EC-EA1C-447A-9601-B0A9908EF0FB}" presName="compNode" presStyleCnt="0"/>
      <dgm:spPr/>
    </dgm:pt>
    <dgm:pt modelId="{AF6F3C29-5FAD-46DE-A1AA-C73AE50C1CB2}" type="pres">
      <dgm:prSet presAssocID="{CE6435EC-EA1C-447A-9601-B0A9908EF0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DDB4C841-FEBF-4B62-B44B-D33FC8A1BB45}" type="pres">
      <dgm:prSet presAssocID="{CE6435EC-EA1C-447A-9601-B0A9908EF0FB}" presName="spaceRect" presStyleCnt="0"/>
      <dgm:spPr/>
    </dgm:pt>
    <dgm:pt modelId="{3637A30E-0D01-43B0-B247-18CBACA17FB3}" type="pres">
      <dgm:prSet presAssocID="{CE6435EC-EA1C-447A-9601-B0A9908EF0FB}" presName="textRect" presStyleLbl="revTx" presStyleIdx="1" presStyleCnt="3">
        <dgm:presLayoutVars>
          <dgm:chMax val="1"/>
          <dgm:chPref val="1"/>
        </dgm:presLayoutVars>
      </dgm:prSet>
      <dgm:spPr/>
    </dgm:pt>
    <dgm:pt modelId="{C6A3BA95-DC8B-45AE-8F26-5D9FC1A40C00}" type="pres">
      <dgm:prSet presAssocID="{BF44ACC8-7929-4B71-9CD3-5BF1D5A389E9}" presName="sibTrans" presStyleCnt="0"/>
      <dgm:spPr/>
    </dgm:pt>
    <dgm:pt modelId="{37C0669A-24DA-45F2-8FA8-C8D84F59C5F6}" type="pres">
      <dgm:prSet presAssocID="{2139A1F1-F2FD-4C30-822E-6C382A4B8FEB}" presName="compNode" presStyleCnt="0"/>
      <dgm:spPr/>
    </dgm:pt>
    <dgm:pt modelId="{2EEEDBCA-DFFF-460B-87C2-57AF546AD5AC}" type="pres">
      <dgm:prSet presAssocID="{2139A1F1-F2FD-4C30-822E-6C382A4B8F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r"/>
        </a:ext>
      </dgm:extLst>
    </dgm:pt>
    <dgm:pt modelId="{2915D56D-EE71-4DCD-AE9D-2DB59AA6099B}" type="pres">
      <dgm:prSet presAssocID="{2139A1F1-F2FD-4C30-822E-6C382A4B8FEB}" presName="spaceRect" presStyleCnt="0"/>
      <dgm:spPr/>
    </dgm:pt>
    <dgm:pt modelId="{8337D433-3815-47A7-94DB-E1118141C193}" type="pres">
      <dgm:prSet presAssocID="{2139A1F1-F2FD-4C30-822E-6C382A4B8FEB}" presName="textRect" presStyleLbl="revTx" presStyleIdx="2" presStyleCnt="3">
        <dgm:presLayoutVars>
          <dgm:chMax val="1"/>
          <dgm:chPref val="1"/>
        </dgm:presLayoutVars>
      </dgm:prSet>
      <dgm:spPr/>
    </dgm:pt>
  </dgm:ptLst>
  <dgm:cxnLst>
    <dgm:cxn modelId="{58AE4C89-2F29-417E-A44F-054839B6778B}" srcId="{7BDCE21D-5376-4D33-AFB6-F27B35E60F00}" destId="{CE6435EC-EA1C-447A-9601-B0A9908EF0FB}" srcOrd="1" destOrd="0" parTransId="{7EAB8AAC-841B-4863-BBF6-9A8C5F6055BE}" sibTransId="{BF44ACC8-7929-4B71-9CD3-5BF1D5A389E9}"/>
    <dgm:cxn modelId="{1537D094-F1E8-40D3-AF08-84705658552A}" type="presOf" srcId="{2139A1F1-F2FD-4C30-822E-6C382A4B8FEB}" destId="{8337D433-3815-47A7-94DB-E1118141C193}" srcOrd="0" destOrd="0" presId="urn:microsoft.com/office/officeart/2018/2/layout/IconLabelList"/>
    <dgm:cxn modelId="{73A8D494-8F07-4DD6-B8DD-732F49A18F89}" type="presOf" srcId="{7BDCE21D-5376-4D33-AFB6-F27B35E60F00}" destId="{460E218D-E0E4-41BB-ACEC-F9ED849E495E}" srcOrd="0" destOrd="0" presId="urn:microsoft.com/office/officeart/2018/2/layout/IconLabelList"/>
    <dgm:cxn modelId="{0C22E999-8A58-4797-B0AC-EA6F9E657D94}" type="presOf" srcId="{4E0A74BF-E38E-457C-8928-0D6AEC811E9F}" destId="{70A486D3-97C3-48F7-88DA-5B34B0ADE57E}" srcOrd="0" destOrd="0" presId="urn:microsoft.com/office/officeart/2018/2/layout/IconLabelList"/>
    <dgm:cxn modelId="{C14647BE-D398-481D-9583-EC29E9483AA0}" srcId="{7BDCE21D-5376-4D33-AFB6-F27B35E60F00}" destId="{2139A1F1-F2FD-4C30-822E-6C382A4B8FEB}" srcOrd="2" destOrd="0" parTransId="{9AEA6E66-418C-48D1-A3D8-11312FCD2F48}" sibTransId="{7F414B31-33B6-4C4E-91E6-0A893A48B62F}"/>
    <dgm:cxn modelId="{6693CDDD-A038-4C18-BF13-9E7D08BE09C7}" type="presOf" srcId="{CE6435EC-EA1C-447A-9601-B0A9908EF0FB}" destId="{3637A30E-0D01-43B0-B247-18CBACA17FB3}" srcOrd="0" destOrd="0" presId="urn:microsoft.com/office/officeart/2018/2/layout/IconLabelList"/>
    <dgm:cxn modelId="{FDC690F3-D481-4957-A402-42870BAE56C5}" srcId="{7BDCE21D-5376-4D33-AFB6-F27B35E60F00}" destId="{4E0A74BF-E38E-457C-8928-0D6AEC811E9F}" srcOrd="0" destOrd="0" parTransId="{BB79F5AE-4F74-4EEF-99AB-FD8C3FA6055E}" sibTransId="{35CABC09-0383-44F8-B509-61D941A5EBF4}"/>
    <dgm:cxn modelId="{ED9DA252-EB9A-4C31-89D0-4E62DEC61DBC}" type="presParOf" srcId="{460E218D-E0E4-41BB-ACEC-F9ED849E495E}" destId="{655E2F3E-63AB-4C14-8942-DC51639C0EC7}" srcOrd="0" destOrd="0" presId="urn:microsoft.com/office/officeart/2018/2/layout/IconLabelList"/>
    <dgm:cxn modelId="{20F81D65-3195-487B-BCCA-51B158BB9101}" type="presParOf" srcId="{655E2F3E-63AB-4C14-8942-DC51639C0EC7}" destId="{C326DE12-CE59-4837-AADF-713A13B4BF72}" srcOrd="0" destOrd="0" presId="urn:microsoft.com/office/officeart/2018/2/layout/IconLabelList"/>
    <dgm:cxn modelId="{4EFDB3A2-2B1C-4700-AB23-F7A43F65A1A3}" type="presParOf" srcId="{655E2F3E-63AB-4C14-8942-DC51639C0EC7}" destId="{C1AD5B50-1039-4673-8DD7-7556290BE3A4}" srcOrd="1" destOrd="0" presId="urn:microsoft.com/office/officeart/2018/2/layout/IconLabelList"/>
    <dgm:cxn modelId="{0D7BEE00-3B4D-4E57-959D-AC7F73D9FFE3}" type="presParOf" srcId="{655E2F3E-63AB-4C14-8942-DC51639C0EC7}" destId="{70A486D3-97C3-48F7-88DA-5B34B0ADE57E}" srcOrd="2" destOrd="0" presId="urn:microsoft.com/office/officeart/2018/2/layout/IconLabelList"/>
    <dgm:cxn modelId="{6C001425-68D7-446F-8E4A-ED55255B9FB9}" type="presParOf" srcId="{460E218D-E0E4-41BB-ACEC-F9ED849E495E}" destId="{6DE7CD4B-9B34-4123-AC15-A169206307B4}" srcOrd="1" destOrd="0" presId="urn:microsoft.com/office/officeart/2018/2/layout/IconLabelList"/>
    <dgm:cxn modelId="{BC7446BF-D730-48A2-9DE4-5D175860755D}" type="presParOf" srcId="{460E218D-E0E4-41BB-ACEC-F9ED849E495E}" destId="{62E8DBF6-11B4-4FB5-8BCE-3F4184F7EC12}" srcOrd="2" destOrd="0" presId="urn:microsoft.com/office/officeart/2018/2/layout/IconLabelList"/>
    <dgm:cxn modelId="{59D64DEA-485C-4E4F-A326-1C7F3B2E19AF}" type="presParOf" srcId="{62E8DBF6-11B4-4FB5-8BCE-3F4184F7EC12}" destId="{AF6F3C29-5FAD-46DE-A1AA-C73AE50C1CB2}" srcOrd="0" destOrd="0" presId="urn:microsoft.com/office/officeart/2018/2/layout/IconLabelList"/>
    <dgm:cxn modelId="{5229607D-EB47-47CC-B005-F7130F6038BE}" type="presParOf" srcId="{62E8DBF6-11B4-4FB5-8BCE-3F4184F7EC12}" destId="{DDB4C841-FEBF-4B62-B44B-D33FC8A1BB45}" srcOrd="1" destOrd="0" presId="urn:microsoft.com/office/officeart/2018/2/layout/IconLabelList"/>
    <dgm:cxn modelId="{F88A959B-E9CA-415D-AF37-541744D9D024}" type="presParOf" srcId="{62E8DBF6-11B4-4FB5-8BCE-3F4184F7EC12}" destId="{3637A30E-0D01-43B0-B247-18CBACA17FB3}" srcOrd="2" destOrd="0" presId="urn:microsoft.com/office/officeart/2018/2/layout/IconLabelList"/>
    <dgm:cxn modelId="{2CDDF806-FD91-4860-A666-0657909A1FE3}" type="presParOf" srcId="{460E218D-E0E4-41BB-ACEC-F9ED849E495E}" destId="{C6A3BA95-DC8B-45AE-8F26-5D9FC1A40C00}" srcOrd="3" destOrd="0" presId="urn:microsoft.com/office/officeart/2018/2/layout/IconLabelList"/>
    <dgm:cxn modelId="{D4EE0982-B316-4575-A5DD-414630B7900D}" type="presParOf" srcId="{460E218D-E0E4-41BB-ACEC-F9ED849E495E}" destId="{37C0669A-24DA-45F2-8FA8-C8D84F59C5F6}" srcOrd="4" destOrd="0" presId="urn:microsoft.com/office/officeart/2018/2/layout/IconLabelList"/>
    <dgm:cxn modelId="{549589FE-3D0F-4779-A445-9D18798C6A52}" type="presParOf" srcId="{37C0669A-24DA-45F2-8FA8-C8D84F59C5F6}" destId="{2EEEDBCA-DFFF-460B-87C2-57AF546AD5AC}" srcOrd="0" destOrd="0" presId="urn:microsoft.com/office/officeart/2018/2/layout/IconLabelList"/>
    <dgm:cxn modelId="{F91E1F30-8044-439C-BD4E-DC95CBAD8599}" type="presParOf" srcId="{37C0669A-24DA-45F2-8FA8-C8D84F59C5F6}" destId="{2915D56D-EE71-4DCD-AE9D-2DB59AA6099B}" srcOrd="1" destOrd="0" presId="urn:microsoft.com/office/officeart/2018/2/layout/IconLabelList"/>
    <dgm:cxn modelId="{AEBD9BAD-15B5-4E29-B879-5F40387A7603}" type="presParOf" srcId="{37C0669A-24DA-45F2-8FA8-C8D84F59C5F6}" destId="{8337D433-3815-47A7-94DB-E1118141C19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6DE12-CE59-4837-AADF-713A13B4BF72}">
      <dsp:nvSpPr>
        <dsp:cNvPr id="0" name=""/>
        <dsp:cNvSpPr/>
      </dsp:nvSpPr>
      <dsp:spPr>
        <a:xfrm>
          <a:off x="1060183" y="225458"/>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486D3-97C3-48F7-88DA-5B34B0ADE57E}">
      <dsp:nvSpPr>
        <dsp:cNvPr id="0" name=""/>
        <dsp:cNvSpPr/>
      </dsp:nvSpPr>
      <dsp:spPr>
        <a:xfrm>
          <a:off x="597087" y="1237889"/>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Open Visual Studio Code</a:t>
          </a:r>
        </a:p>
      </dsp:txBody>
      <dsp:txXfrm>
        <a:off x="597087" y="1237889"/>
        <a:ext cx="1683984" cy="673593"/>
      </dsp:txXfrm>
    </dsp:sp>
    <dsp:sp modelId="{AF6F3C29-5FAD-46DE-A1AA-C73AE50C1CB2}">
      <dsp:nvSpPr>
        <dsp:cNvPr id="0" name=""/>
        <dsp:cNvSpPr/>
      </dsp:nvSpPr>
      <dsp:spPr>
        <a:xfrm>
          <a:off x="3038864" y="225458"/>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7A30E-0D01-43B0-B247-18CBACA17FB3}">
      <dsp:nvSpPr>
        <dsp:cNvPr id="0" name=""/>
        <dsp:cNvSpPr/>
      </dsp:nvSpPr>
      <dsp:spPr>
        <a:xfrm>
          <a:off x="2575769" y="1237889"/>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Open the folder we just created</a:t>
          </a:r>
        </a:p>
      </dsp:txBody>
      <dsp:txXfrm>
        <a:off x="2575769" y="1237889"/>
        <a:ext cx="1683984" cy="673593"/>
      </dsp:txXfrm>
    </dsp:sp>
    <dsp:sp modelId="{2EEEDBCA-DFFF-460B-87C2-57AF546AD5AC}">
      <dsp:nvSpPr>
        <dsp:cNvPr id="0" name=""/>
        <dsp:cNvSpPr/>
      </dsp:nvSpPr>
      <dsp:spPr>
        <a:xfrm>
          <a:off x="2049524" y="2332479"/>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7D433-3815-47A7-94DB-E1118141C193}">
      <dsp:nvSpPr>
        <dsp:cNvPr id="0" name=""/>
        <dsp:cNvSpPr/>
      </dsp:nvSpPr>
      <dsp:spPr>
        <a:xfrm>
          <a:off x="1586428" y="33449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Open README.md for editing</a:t>
          </a:r>
        </a:p>
      </dsp:txBody>
      <dsp:txXfrm>
        <a:off x="1586428" y="3344910"/>
        <a:ext cx="1683984" cy="673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C0C41-2C46-4FB2-B869-4BB4AE3D5008}"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4132B-E988-47F9-8E9A-53F826751269}" type="slidenum">
              <a:rPr lang="en-US" smtClean="0"/>
              <a:t>‹#›</a:t>
            </a:fld>
            <a:endParaRPr lang="en-US"/>
          </a:p>
        </p:txBody>
      </p:sp>
    </p:spTree>
    <p:extLst>
      <p:ext uri="{BB962C8B-B14F-4D97-AF65-F5344CB8AC3E}">
        <p14:creationId xmlns:p14="http://schemas.microsoft.com/office/powerpoint/2010/main" val="225520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p:txBody>
      </p:sp>
      <p:sp>
        <p:nvSpPr>
          <p:cNvPr id="4" name="Slide Number Placeholder 3"/>
          <p:cNvSpPr>
            <a:spLocks noGrp="1"/>
          </p:cNvSpPr>
          <p:nvPr>
            <p:ph type="sldNum" sz="quarter" idx="5"/>
          </p:nvPr>
        </p:nvSpPr>
        <p:spPr/>
        <p:txBody>
          <a:bodyPr/>
          <a:lstStyle/>
          <a:p>
            <a:fld id="{6F64132B-E988-47F9-8E9A-53F826751269}" type="slidenum">
              <a:rPr lang="en-US" smtClean="0"/>
              <a:t>1</a:t>
            </a:fld>
            <a:endParaRPr lang="en-US"/>
          </a:p>
        </p:txBody>
      </p:sp>
    </p:spTree>
    <p:extLst>
      <p:ext uri="{BB962C8B-B14F-4D97-AF65-F5344CB8AC3E}">
        <p14:creationId xmlns:p14="http://schemas.microsoft.com/office/powerpoint/2010/main" val="2840769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a:t>
            </a:r>
            <a:r>
              <a:rPr lang="en-US" b="1" dirty="0"/>
              <a:t>Authenticate to join </a:t>
            </a:r>
            <a:r>
              <a:rPr lang="en-US" b="0" dirty="0"/>
              <a:t>to join the TAMU GitHub Organization</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13</a:t>
            </a:fld>
            <a:endParaRPr lang="en-US"/>
          </a:p>
        </p:txBody>
      </p:sp>
    </p:spTree>
    <p:extLst>
      <p:ext uri="{BB962C8B-B14F-4D97-AF65-F5344CB8AC3E}">
        <p14:creationId xmlns:p14="http://schemas.microsoft.com/office/powerpoint/2010/main" val="316993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a:t>
            </a:r>
            <a:r>
              <a:rPr lang="en-US" b="1" dirty="0"/>
              <a:t>Repositories </a:t>
            </a:r>
            <a:r>
              <a:rPr lang="en-US" b="0" dirty="0"/>
              <a:t>and then </a:t>
            </a:r>
            <a:r>
              <a:rPr lang="en-US" b="1" dirty="0"/>
              <a:t>New Repository</a:t>
            </a:r>
            <a:r>
              <a:rPr lang="en-US" b="0" dirty="0"/>
              <a:t> to create one.</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14</a:t>
            </a:fld>
            <a:endParaRPr lang="en-US"/>
          </a:p>
        </p:txBody>
      </p:sp>
    </p:spTree>
    <p:extLst>
      <p:ext uri="{BB962C8B-B14F-4D97-AF65-F5344CB8AC3E}">
        <p14:creationId xmlns:p14="http://schemas.microsoft.com/office/powerpoint/2010/main" val="232226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the suggested TAMU convention so as not to create issues of name clashes.</a:t>
            </a:r>
          </a:p>
          <a:p>
            <a:r>
              <a:rPr lang="en-US" dirty="0"/>
              <a:t>Follow steps 1 to 5</a:t>
            </a:r>
          </a:p>
        </p:txBody>
      </p:sp>
      <p:sp>
        <p:nvSpPr>
          <p:cNvPr id="4" name="Slide Number Placeholder 3"/>
          <p:cNvSpPr>
            <a:spLocks noGrp="1"/>
          </p:cNvSpPr>
          <p:nvPr>
            <p:ph type="sldNum" sz="quarter" idx="5"/>
          </p:nvPr>
        </p:nvSpPr>
        <p:spPr/>
        <p:txBody>
          <a:bodyPr/>
          <a:lstStyle/>
          <a:p>
            <a:fld id="{6F64132B-E988-47F9-8E9A-53F826751269}" type="slidenum">
              <a:rPr lang="en-US" smtClean="0"/>
              <a:t>15</a:t>
            </a:fld>
            <a:endParaRPr lang="en-US"/>
          </a:p>
        </p:txBody>
      </p:sp>
    </p:spTree>
    <p:extLst>
      <p:ext uri="{BB962C8B-B14F-4D97-AF65-F5344CB8AC3E}">
        <p14:creationId xmlns:p14="http://schemas.microsoft.com/office/powerpoint/2010/main" val="1442618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need to use it. This slide is just for </a:t>
            </a:r>
            <a:r>
              <a:rPr lang="en-US" b="1" u="sng" dirty="0"/>
              <a:t>Informational Purposes</a:t>
            </a:r>
            <a:r>
              <a:rPr lang="en-US" b="1" dirty="0"/>
              <a:t>.</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is used as a wildcard match *.exe will ignore any file with the .exe extension</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ignore directories with the name. vendor/ ignores the vendor directory.</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comment the line, will ignore text on the right of #</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ignore values with any of the values. Example - *.[</a:t>
            </a:r>
            <a:r>
              <a:rPr lang="en-US" b="0" i="0" dirty="0" err="1">
                <a:solidFill>
                  <a:srgbClr val="1D1D1D"/>
                </a:solidFill>
                <a:effectLst/>
                <a:latin typeface="Open Sans" panose="020B0606030504020204" pitchFamily="34" charset="0"/>
              </a:rPr>
              <a:t>abc</a:t>
            </a:r>
            <a:r>
              <a:rPr lang="en-US" b="0" i="0" dirty="0">
                <a:solidFill>
                  <a:srgbClr val="1D1D1D"/>
                </a:solidFill>
                <a:effectLst/>
                <a:latin typeface="Open Sans" panose="020B0606030504020204" pitchFamily="34" charset="0"/>
              </a:rPr>
              <a:t>] ignores files </a:t>
            </a:r>
            <a:r>
              <a:rPr lang="en-US" b="0" i="0" dirty="0" err="1">
                <a:solidFill>
                  <a:srgbClr val="1D1D1D"/>
                </a:solidFill>
                <a:effectLst/>
                <a:latin typeface="Open Sans" panose="020B0606030504020204" pitchFamily="34" charset="0"/>
              </a:rPr>
              <a:t>file.a</a:t>
            </a:r>
            <a:r>
              <a:rPr lang="en-US" b="0" i="0" dirty="0">
                <a:solidFill>
                  <a:srgbClr val="1D1D1D"/>
                </a:solidFill>
                <a:effectLst/>
                <a:latin typeface="Open Sans" panose="020B0606030504020204" pitchFamily="34" charset="0"/>
              </a:rPr>
              <a:t>, </a:t>
            </a:r>
            <a:r>
              <a:rPr lang="en-US" b="0" i="0" dirty="0" err="1">
                <a:solidFill>
                  <a:srgbClr val="1D1D1D"/>
                </a:solidFill>
                <a:effectLst/>
                <a:latin typeface="Open Sans" panose="020B0606030504020204" pitchFamily="34" charset="0"/>
              </a:rPr>
              <a:t>file.b</a:t>
            </a:r>
            <a:r>
              <a:rPr lang="en-US" b="0" i="0" dirty="0">
                <a:solidFill>
                  <a:srgbClr val="1D1D1D"/>
                </a:solidFill>
                <a:effectLst/>
                <a:latin typeface="Open Sans" panose="020B0606030504020204" pitchFamily="34" charset="0"/>
              </a:rPr>
              <a:t>, </a:t>
            </a:r>
            <a:r>
              <a:rPr lang="en-US" b="0" i="0" dirty="0" err="1">
                <a:solidFill>
                  <a:srgbClr val="1D1D1D"/>
                </a:solidFill>
                <a:effectLst/>
                <a:latin typeface="Open Sans" panose="020B0606030504020204" pitchFamily="34" charset="0"/>
              </a:rPr>
              <a:t>file.c</a:t>
            </a:r>
            <a:r>
              <a:rPr lang="en-US" b="0" i="0" dirty="0">
                <a:solidFill>
                  <a:srgbClr val="1D1D1D"/>
                </a:solidFill>
                <a:effectLst/>
                <a:latin typeface="Open Sans" panose="020B0606030504020204" pitchFamily="34" charset="0"/>
              </a:rPr>
              <a:t>.</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16</a:t>
            </a:fld>
            <a:endParaRPr lang="en-US"/>
          </a:p>
        </p:txBody>
      </p:sp>
    </p:spTree>
    <p:extLst>
      <p:ext uri="{BB962C8B-B14F-4D97-AF65-F5344CB8AC3E}">
        <p14:creationId xmlns:p14="http://schemas.microsoft.com/office/powerpoint/2010/main" val="9661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Commits</a:t>
            </a:r>
            <a:r>
              <a:rPr lang="en-US" dirty="0"/>
              <a:t> - </a:t>
            </a:r>
            <a:r>
              <a:rPr lang="en-US" b="0" i="0" dirty="0">
                <a:solidFill>
                  <a:srgbClr val="202124"/>
                </a:solidFill>
                <a:effectLst/>
                <a:latin typeface="arial" panose="020B0604020202020204" pitchFamily="34" charset="0"/>
              </a:rPr>
              <a:t> A commit is a snapshot of your repo at a specific point in time. The highlighted area shows the number of commits.</a:t>
            </a:r>
            <a:endParaRPr lang="en-US" b="0" dirty="0"/>
          </a:p>
          <a:p>
            <a:r>
              <a:rPr lang="en-US" b="1" dirty="0"/>
              <a:t>Files</a:t>
            </a:r>
            <a:r>
              <a:rPr lang="en-US" dirty="0"/>
              <a:t> – The highlighted area shows all the files currently present in your online repository</a:t>
            </a:r>
          </a:p>
          <a:p>
            <a:r>
              <a:rPr lang="en-US" b="1" dirty="0"/>
              <a:t>Commit messages </a:t>
            </a:r>
            <a:r>
              <a:rPr lang="en-US" dirty="0"/>
              <a:t>– For every change uploaded, it is a recommended practice to note briefly what changes were made in the commit messages. These are mandatory to fill, but can be filled with gibberish text which is highly inadvisable. The highlighted area will show you the inputted text for each commit.</a:t>
            </a:r>
          </a:p>
        </p:txBody>
      </p:sp>
      <p:sp>
        <p:nvSpPr>
          <p:cNvPr id="4" name="Slide Number Placeholder 3"/>
          <p:cNvSpPr>
            <a:spLocks noGrp="1"/>
          </p:cNvSpPr>
          <p:nvPr>
            <p:ph type="sldNum" sz="quarter" idx="5"/>
          </p:nvPr>
        </p:nvSpPr>
        <p:spPr/>
        <p:txBody>
          <a:bodyPr/>
          <a:lstStyle/>
          <a:p>
            <a:fld id="{6F64132B-E988-47F9-8E9A-53F826751269}" type="slidenum">
              <a:rPr lang="en-US" smtClean="0"/>
              <a:t>17</a:t>
            </a:fld>
            <a:endParaRPr lang="en-US"/>
          </a:p>
        </p:txBody>
      </p:sp>
    </p:spTree>
    <p:extLst>
      <p:ext uri="{BB962C8B-B14F-4D97-AF65-F5344CB8AC3E}">
        <p14:creationId xmlns:p14="http://schemas.microsoft.com/office/powerpoint/2010/main" val="3559865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learn how to create folders and markdown readme using command prompt and Visual Studio. Here only cloning using the web URL will be demonstrated. However, if you are more familiar with another third-party client cloning, feel free to use it. Please don’t use the Download Zip method though.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Code. Follow steps 1 to 2</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18</a:t>
            </a:fld>
            <a:endParaRPr lang="en-US"/>
          </a:p>
        </p:txBody>
      </p:sp>
    </p:spTree>
    <p:extLst>
      <p:ext uri="{BB962C8B-B14F-4D97-AF65-F5344CB8AC3E}">
        <p14:creationId xmlns:p14="http://schemas.microsoft.com/office/powerpoint/2010/main" val="13717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 steps 1 to 3</a:t>
            </a:r>
          </a:p>
        </p:txBody>
      </p:sp>
      <p:sp>
        <p:nvSpPr>
          <p:cNvPr id="4" name="Slide Number Placeholder 3"/>
          <p:cNvSpPr>
            <a:spLocks noGrp="1"/>
          </p:cNvSpPr>
          <p:nvPr>
            <p:ph type="sldNum" sz="quarter" idx="5"/>
          </p:nvPr>
        </p:nvSpPr>
        <p:spPr/>
        <p:txBody>
          <a:bodyPr/>
          <a:lstStyle/>
          <a:p>
            <a:fld id="{6F64132B-E988-47F9-8E9A-53F826751269}" type="slidenum">
              <a:rPr lang="en-US" smtClean="0"/>
              <a:t>19</a:t>
            </a:fld>
            <a:endParaRPr lang="en-US"/>
          </a:p>
        </p:txBody>
      </p:sp>
    </p:spTree>
    <p:extLst>
      <p:ext uri="{BB962C8B-B14F-4D97-AF65-F5344CB8AC3E}">
        <p14:creationId xmlns:p14="http://schemas.microsoft.com/office/powerpoint/2010/main" val="257666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t>
            </a:r>
            <a:r>
              <a:rPr lang="en-US" b="1" dirty="0"/>
              <a:t>git </a:t>
            </a:r>
            <a:r>
              <a:rPr lang="en-US" b="0" dirty="0"/>
              <a:t>to push and pull changes from the local computer. So, using the blue text, check for git.</a:t>
            </a:r>
            <a:endParaRPr lang="en-US" b="1" dirty="0"/>
          </a:p>
          <a:p>
            <a:r>
              <a:rPr lang="en-US" dirty="0"/>
              <a:t>If you are installing it, reopen command prompt and check.</a:t>
            </a:r>
          </a:p>
          <a:p>
            <a:r>
              <a:rPr lang="en-US" dirty="0"/>
              <a:t>The lab computers will have this installed.</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20</a:t>
            </a:fld>
            <a:endParaRPr lang="en-US"/>
          </a:p>
        </p:txBody>
      </p:sp>
    </p:spTree>
    <p:extLst>
      <p:ext uri="{BB962C8B-B14F-4D97-AF65-F5344CB8AC3E}">
        <p14:creationId xmlns:p14="http://schemas.microsoft.com/office/powerpoint/2010/main" val="119587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Easiest way to understand this is think about everything as door names. Each door leads you to the options available in the bottom. To go there, you need to know the door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Absolute Paths will start from the root drive.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Relative path will start from which folder you have currently opened.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case sensitive.</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21</a:t>
            </a:fld>
            <a:endParaRPr lang="en-US"/>
          </a:p>
        </p:txBody>
      </p:sp>
    </p:spTree>
    <p:extLst>
      <p:ext uri="{BB962C8B-B14F-4D97-AF65-F5344CB8AC3E}">
        <p14:creationId xmlns:p14="http://schemas.microsoft.com/office/powerpoint/2010/main" val="1839264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Understanding through equivalent Windows GUI functions.</a:t>
            </a:r>
          </a:p>
          <a:p>
            <a:pPr marL="171450" indent="-171450">
              <a:buFont typeface="Arial" panose="020B0604020202020204" pitchFamily="34" charset="0"/>
              <a:buChar char="•"/>
            </a:pPr>
            <a:r>
              <a:rPr lang="en-US" dirty="0"/>
              <a:t>Directories are equivalent to folders</a:t>
            </a:r>
          </a:p>
          <a:p>
            <a:pPr marL="171450" indent="-171450">
              <a:buFont typeface="Arial" panose="020B0604020202020204" pitchFamily="34" charset="0"/>
              <a:buChar char="•"/>
            </a:pPr>
            <a:r>
              <a:rPr lang="en-US" dirty="0"/>
              <a:t>md is equivalent to right clicking and clicking create new folder</a:t>
            </a:r>
          </a:p>
          <a:p>
            <a:pPr marL="171450" indent="-171450">
              <a:buFont typeface="Arial" panose="020B0604020202020204" pitchFamily="34" charset="0"/>
              <a:buChar char="•"/>
            </a:pPr>
            <a:r>
              <a:rPr lang="en-US" dirty="0"/>
              <a:t>cd is equivalent to moving between folders, opening them by double clicking or pressing back button.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Follow steps 1 to 2</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22</a:t>
            </a:fld>
            <a:endParaRPr lang="en-US"/>
          </a:p>
        </p:txBody>
      </p:sp>
    </p:spTree>
    <p:extLst>
      <p:ext uri="{BB962C8B-B14F-4D97-AF65-F5344CB8AC3E}">
        <p14:creationId xmlns:p14="http://schemas.microsoft.com/office/powerpoint/2010/main" val="117923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reach me through mail, office hours or even Canvas messaging.</a:t>
            </a:r>
          </a:p>
          <a:p>
            <a:r>
              <a:rPr lang="en-US" dirty="0"/>
              <a:t>Please mail me any troubles beforehand. Don’t wait till the submission date.</a:t>
            </a:r>
          </a:p>
        </p:txBody>
      </p:sp>
      <p:sp>
        <p:nvSpPr>
          <p:cNvPr id="4" name="Slide Number Placeholder 3"/>
          <p:cNvSpPr>
            <a:spLocks noGrp="1"/>
          </p:cNvSpPr>
          <p:nvPr>
            <p:ph type="sldNum" sz="quarter" idx="5"/>
          </p:nvPr>
        </p:nvSpPr>
        <p:spPr/>
        <p:txBody>
          <a:bodyPr/>
          <a:lstStyle/>
          <a:p>
            <a:fld id="{6F64132B-E988-47F9-8E9A-53F826751269}" type="slidenum">
              <a:rPr lang="en-US" smtClean="0"/>
              <a:t>2</a:t>
            </a:fld>
            <a:endParaRPr lang="en-US"/>
          </a:p>
        </p:txBody>
      </p:sp>
    </p:spTree>
    <p:extLst>
      <p:ext uri="{BB962C8B-B14F-4D97-AF65-F5344CB8AC3E}">
        <p14:creationId xmlns:p14="http://schemas.microsoft.com/office/powerpoint/2010/main" val="140804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a:t>
            </a:r>
            <a:r>
              <a:rPr lang="en-US" b="1" u="sng" dirty="0"/>
              <a:t>git clone</a:t>
            </a:r>
            <a:r>
              <a:rPr lang="en-US" b="1" u="none" dirty="0"/>
              <a:t> </a:t>
            </a:r>
            <a:r>
              <a:rPr lang="en-US" u="none" dirty="0"/>
              <a:t>to learn more about this command.</a:t>
            </a:r>
          </a:p>
          <a:p>
            <a:r>
              <a:rPr lang="en-US" u="none" dirty="0"/>
              <a:t>It might ask you to login</a:t>
            </a:r>
          </a:p>
        </p:txBody>
      </p:sp>
      <p:sp>
        <p:nvSpPr>
          <p:cNvPr id="4" name="Slide Number Placeholder 3"/>
          <p:cNvSpPr>
            <a:spLocks noGrp="1"/>
          </p:cNvSpPr>
          <p:nvPr>
            <p:ph type="sldNum" sz="quarter" idx="5"/>
          </p:nvPr>
        </p:nvSpPr>
        <p:spPr/>
        <p:txBody>
          <a:bodyPr/>
          <a:lstStyle/>
          <a:p>
            <a:fld id="{6F64132B-E988-47F9-8E9A-53F826751269}" type="slidenum">
              <a:rPr lang="en-US" smtClean="0"/>
              <a:t>23</a:t>
            </a:fld>
            <a:endParaRPr lang="en-US"/>
          </a:p>
        </p:txBody>
      </p:sp>
    </p:spTree>
    <p:extLst>
      <p:ext uri="{BB962C8B-B14F-4D97-AF65-F5344CB8AC3E}">
        <p14:creationId xmlns:p14="http://schemas.microsoft.com/office/powerpoint/2010/main" val="334824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Visual Studio Code is an integrated development environment (IDE)</a:t>
            </a:r>
          </a:p>
          <a:p>
            <a:r>
              <a:rPr lang="en-US" b="0" i="0" dirty="0">
                <a:solidFill>
                  <a:srgbClr val="202124"/>
                </a:solidFill>
                <a:effectLst/>
                <a:latin typeface="Roboto" panose="02000000000000000000" pitchFamily="2" charset="0"/>
              </a:rPr>
              <a:t>We are going to use this in this course extensively. Please feel free to use other interpreters if you are very comfortable with them.</a:t>
            </a:r>
          </a:p>
          <a:p>
            <a:r>
              <a:rPr lang="en-US" b="1" i="0" dirty="0">
                <a:solidFill>
                  <a:srgbClr val="202124"/>
                </a:solidFill>
                <a:effectLst/>
                <a:latin typeface="Roboto" panose="02000000000000000000" pitchFamily="2" charset="0"/>
              </a:rPr>
              <a:t>Step 1: </a:t>
            </a:r>
            <a:r>
              <a:rPr lang="en-US" b="0" i="0" dirty="0">
                <a:solidFill>
                  <a:srgbClr val="202124"/>
                </a:solidFill>
                <a:effectLst/>
                <a:latin typeface="Roboto" panose="02000000000000000000" pitchFamily="2" charset="0"/>
              </a:rPr>
              <a:t>Click on Open Folder and </a:t>
            </a:r>
            <a:r>
              <a:rPr lang="en-US" b="1" i="0" dirty="0">
                <a:solidFill>
                  <a:srgbClr val="202124"/>
                </a:solidFill>
                <a:effectLst/>
                <a:latin typeface="Roboto" panose="02000000000000000000" pitchFamily="2" charset="0"/>
              </a:rPr>
              <a:t>navigate</a:t>
            </a:r>
            <a:r>
              <a:rPr lang="en-US" b="0" i="0" dirty="0">
                <a:solidFill>
                  <a:srgbClr val="202124"/>
                </a:solidFill>
                <a:effectLst/>
                <a:latin typeface="Roboto" panose="02000000000000000000" pitchFamily="2" charset="0"/>
              </a:rPr>
              <a:t> to </a:t>
            </a:r>
            <a:r>
              <a:rPr lang="en-US" b="1" i="0" dirty="0">
                <a:solidFill>
                  <a:srgbClr val="202124"/>
                </a:solidFill>
                <a:effectLst/>
                <a:latin typeface="Roboto" panose="02000000000000000000" pitchFamily="2" charset="0"/>
              </a:rPr>
              <a:t>your repository</a:t>
            </a:r>
            <a:r>
              <a:rPr lang="en-US" b="0" i="0" dirty="0">
                <a:solidFill>
                  <a:srgbClr val="202124"/>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Roboto" panose="02000000000000000000" pitchFamily="2" charset="0"/>
              </a:rPr>
              <a:t>Step 2: </a:t>
            </a:r>
            <a:r>
              <a:rPr lang="en-US" b="0" i="0" dirty="0">
                <a:solidFill>
                  <a:srgbClr val="202124"/>
                </a:solidFill>
                <a:effectLst/>
                <a:latin typeface="Roboto" panose="02000000000000000000" pitchFamily="2" charset="0"/>
              </a:rPr>
              <a:t>Open </a:t>
            </a:r>
            <a:r>
              <a:rPr lang="en-US" b="1" i="0" dirty="0">
                <a:solidFill>
                  <a:srgbClr val="202124"/>
                </a:solidFill>
                <a:effectLst/>
                <a:latin typeface="Roboto" panose="02000000000000000000" pitchFamily="2" charset="0"/>
              </a:rPr>
              <a:t>README.md</a:t>
            </a:r>
            <a:r>
              <a:rPr lang="en-US" b="0" i="0" dirty="0">
                <a:solidFill>
                  <a:srgbClr val="202124"/>
                </a:solidFill>
                <a:effectLst/>
                <a:latin typeface="Roboto" panose="02000000000000000000" pitchFamily="2" charset="0"/>
              </a:rPr>
              <a:t>.</a:t>
            </a:r>
            <a:endParaRPr lang="en-US" b="1" dirty="0"/>
          </a:p>
          <a:p>
            <a:endParaRPr lang="en-US" b="1" dirty="0"/>
          </a:p>
        </p:txBody>
      </p:sp>
      <p:sp>
        <p:nvSpPr>
          <p:cNvPr id="4" name="Slide Number Placeholder 3"/>
          <p:cNvSpPr>
            <a:spLocks noGrp="1"/>
          </p:cNvSpPr>
          <p:nvPr>
            <p:ph type="sldNum" sz="quarter" idx="5"/>
          </p:nvPr>
        </p:nvSpPr>
        <p:spPr/>
        <p:txBody>
          <a:bodyPr/>
          <a:lstStyle/>
          <a:p>
            <a:fld id="{6F64132B-E988-47F9-8E9A-53F826751269}" type="slidenum">
              <a:rPr lang="en-US" smtClean="0"/>
              <a:t>24</a:t>
            </a:fld>
            <a:endParaRPr lang="en-US"/>
          </a:p>
        </p:txBody>
      </p:sp>
    </p:spTree>
    <p:extLst>
      <p:ext uri="{BB962C8B-B14F-4D97-AF65-F5344CB8AC3E}">
        <p14:creationId xmlns:p14="http://schemas.microsoft.com/office/powerpoint/2010/main" val="534880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steps 1 to 3.</a:t>
            </a:r>
          </a:p>
        </p:txBody>
      </p:sp>
      <p:sp>
        <p:nvSpPr>
          <p:cNvPr id="4" name="Slide Number Placeholder 3"/>
          <p:cNvSpPr>
            <a:spLocks noGrp="1"/>
          </p:cNvSpPr>
          <p:nvPr>
            <p:ph type="sldNum" sz="quarter" idx="5"/>
          </p:nvPr>
        </p:nvSpPr>
        <p:spPr/>
        <p:txBody>
          <a:bodyPr/>
          <a:lstStyle/>
          <a:p>
            <a:fld id="{6F64132B-E988-47F9-8E9A-53F826751269}" type="slidenum">
              <a:rPr lang="en-US" smtClean="0"/>
              <a:t>25</a:t>
            </a:fld>
            <a:endParaRPr lang="en-US"/>
          </a:p>
        </p:txBody>
      </p:sp>
    </p:spTree>
    <p:extLst>
      <p:ext uri="{BB962C8B-B14F-4D97-AF65-F5344CB8AC3E}">
        <p14:creationId xmlns:p14="http://schemas.microsoft.com/office/powerpoint/2010/main" val="290212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a:t>
            </a:r>
            <a:r>
              <a:rPr lang="en-US" b="1" dirty="0">
                <a:solidFill>
                  <a:srgbClr val="808080"/>
                </a:solidFill>
                <a:effectLst/>
                <a:latin typeface="Consolas" panose="020B0609020204030204" pitchFamily="49" charset="0"/>
              </a:rPr>
              <a:t>&lt;</a:t>
            </a:r>
            <a:r>
              <a:rPr lang="en-US" b="1" dirty="0">
                <a:solidFill>
                  <a:srgbClr val="569CD6"/>
                </a:solidFill>
                <a:effectLst/>
                <a:latin typeface="Consolas" panose="020B0609020204030204" pitchFamily="49" charset="0"/>
              </a:rPr>
              <a:t>Lab </a:t>
            </a:r>
            <a:r>
              <a:rPr lang="en-US" b="1" dirty="0">
                <a:solidFill>
                  <a:srgbClr val="9CDCFE"/>
                </a:solidFill>
                <a:effectLst/>
                <a:latin typeface="Consolas" panose="020B0609020204030204" pitchFamily="49" charset="0"/>
              </a:rPr>
              <a:t>Number</a:t>
            </a:r>
            <a:r>
              <a:rPr lang="en-US" b="1"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1" dirty="0">
                <a:solidFill>
                  <a:srgbClr val="569CD6"/>
                </a:solidFill>
                <a:effectLst/>
                <a:latin typeface="Consolas" panose="020B0609020204030204" pitchFamily="49" charset="0"/>
              </a:rPr>
              <a:t>### </a:t>
            </a:r>
            <a:r>
              <a:rPr lang="en-US" b="1" dirty="0">
                <a:solidFill>
                  <a:srgbClr val="808080"/>
                </a:solidFill>
                <a:effectLst/>
                <a:latin typeface="Consolas" panose="020B0609020204030204" pitchFamily="49" charset="0"/>
              </a:rPr>
              <a:t>&lt;</a:t>
            </a:r>
            <a:r>
              <a:rPr lang="en-US" b="1" dirty="0">
                <a:solidFill>
                  <a:srgbClr val="569CD6"/>
                </a:solidFill>
                <a:effectLst/>
                <a:latin typeface="Consolas" panose="020B0609020204030204" pitchFamily="49" charset="0"/>
              </a:rPr>
              <a:t>Your </a:t>
            </a:r>
            <a:r>
              <a:rPr lang="en-US" b="1" dirty="0">
                <a:solidFill>
                  <a:srgbClr val="9CDCFE"/>
                </a:solidFill>
                <a:effectLst/>
                <a:latin typeface="Consolas" panose="020B0609020204030204" pitchFamily="49" charset="0"/>
              </a:rPr>
              <a:t>Name</a:t>
            </a:r>
            <a:r>
              <a:rPr lang="en-US" b="1"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&lt;Description of what the lab is about&gt;</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26</a:t>
            </a:fld>
            <a:endParaRPr lang="en-US"/>
          </a:p>
        </p:txBody>
      </p:sp>
    </p:spTree>
    <p:extLst>
      <p:ext uri="{BB962C8B-B14F-4D97-AF65-F5344CB8AC3E}">
        <p14:creationId xmlns:p14="http://schemas.microsoft.com/office/powerpoint/2010/main" val="2573258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27</a:t>
            </a:fld>
            <a:endParaRPr lang="en-US"/>
          </a:p>
        </p:txBody>
      </p:sp>
    </p:spTree>
    <p:extLst>
      <p:ext uri="{BB962C8B-B14F-4D97-AF65-F5344CB8AC3E}">
        <p14:creationId xmlns:p14="http://schemas.microsoft.com/office/powerpoint/2010/main" val="403209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Lora" panose="020B0604020202020204" pitchFamily="2" charset="0"/>
              </a:rPr>
              <a:t>Markdown is not meant to replace Markup, such as, Instead, it is just a very small subset of HTML tags to make users easy to read, write and edit web pages. By addressing this, Markdown is specified to be able to do </a:t>
            </a:r>
            <a:r>
              <a:rPr lang="en-US" b="0" i="1" dirty="0">
                <a:solidFill>
                  <a:srgbClr val="FFFFFF"/>
                </a:solidFill>
                <a:effectLst/>
                <a:latin typeface="Lora" panose="020B0604020202020204" pitchFamily="2" charset="0"/>
              </a:rPr>
              <a:t>block elements</a:t>
            </a:r>
            <a:r>
              <a:rPr lang="en-US" b="0" i="0" dirty="0">
                <a:solidFill>
                  <a:srgbClr val="FFFFFF"/>
                </a:solidFill>
                <a:effectLst/>
                <a:latin typeface="Lora" panose="020B0604020202020204" pitchFamily="2" charset="0"/>
              </a:rPr>
              <a:t>, such as paragraphs and line breaks, code blocks and </a:t>
            </a:r>
            <a:r>
              <a:rPr lang="en-US" b="0" i="1" dirty="0">
                <a:solidFill>
                  <a:srgbClr val="FFFFFF"/>
                </a:solidFill>
                <a:effectLst/>
                <a:latin typeface="Lora" panose="020B0604020202020204" pitchFamily="2" charset="0"/>
              </a:rPr>
              <a:t>span elements</a:t>
            </a:r>
            <a:r>
              <a:rPr lang="en-US" b="0" i="0" dirty="0">
                <a:solidFill>
                  <a:srgbClr val="FFFFFF"/>
                </a:solidFill>
                <a:effectLst/>
                <a:latin typeface="Lora" panose="020B0604020202020204" pitchFamily="2" charset="0"/>
              </a:rPr>
              <a:t>, such as links and images.</a:t>
            </a:r>
          </a:p>
        </p:txBody>
      </p:sp>
      <p:sp>
        <p:nvSpPr>
          <p:cNvPr id="4" name="Slide Number Placeholder 3"/>
          <p:cNvSpPr>
            <a:spLocks noGrp="1"/>
          </p:cNvSpPr>
          <p:nvPr>
            <p:ph type="sldNum" sz="quarter" idx="5"/>
          </p:nvPr>
        </p:nvSpPr>
        <p:spPr/>
        <p:txBody>
          <a:bodyPr/>
          <a:lstStyle/>
          <a:p>
            <a:fld id="{6F64132B-E988-47F9-8E9A-53F826751269}" type="slidenum">
              <a:rPr lang="en-US" smtClean="0"/>
              <a:t>28</a:t>
            </a:fld>
            <a:endParaRPr lang="en-US"/>
          </a:p>
        </p:txBody>
      </p:sp>
    </p:spTree>
    <p:extLst>
      <p:ext uri="{BB962C8B-B14F-4D97-AF65-F5344CB8AC3E}">
        <p14:creationId xmlns:p14="http://schemas.microsoft.com/office/powerpoint/2010/main" val="2862016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Lora" panose="020B0604020202020204" pitchFamily="2" charset="0"/>
              </a:rPr>
              <a:t>For table alignment, default without colons in the second line is left, both sides colon is center and right-side colon is right aligned.</a:t>
            </a:r>
          </a:p>
          <a:p>
            <a:r>
              <a:rPr lang="en-US" b="0" i="0" dirty="0">
                <a:solidFill>
                  <a:srgbClr val="FFFFFF"/>
                </a:solidFill>
                <a:effectLst/>
                <a:latin typeface="Lora" panose="020B0604020202020204" pitchFamily="2" charset="0"/>
              </a:rPr>
              <a:t>The dashes denote span of the column.</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29</a:t>
            </a:fld>
            <a:endParaRPr lang="en-US"/>
          </a:p>
        </p:txBody>
      </p:sp>
    </p:spTree>
    <p:extLst>
      <p:ext uri="{BB962C8B-B14F-4D97-AF65-F5344CB8AC3E}">
        <p14:creationId xmlns:p14="http://schemas.microsoft.com/office/powerpoint/2010/main" val="185934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Table:- </a:t>
            </a:r>
          </a:p>
          <a:p>
            <a:r>
              <a:rPr lang="en-US" b="0" dirty="0">
                <a:solidFill>
                  <a:srgbClr val="D4D4D4"/>
                </a:solidFill>
                <a:effectLst/>
                <a:latin typeface="Consolas" panose="020B0609020204030204" pitchFamily="49" charset="0"/>
              </a:rPr>
              <a:t>| Homeworks     | Labs           | Project  |</a:t>
            </a:r>
          </a:p>
          <a:p>
            <a:r>
              <a:rPr lang="en-US" b="0" dirty="0">
                <a:solidFill>
                  <a:srgbClr val="D4D4D4"/>
                </a:solidFill>
                <a:effectLst/>
                <a:latin typeface="Consolas" panose="020B0609020204030204" pitchFamily="49" charset="0"/>
              </a:rPr>
              <a:t>| :-------------: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week01</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homework/week01</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week01</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lab/week01</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week02</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homework/week02</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week02</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lab/week02</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week03</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homework/week03</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week03</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lab/week03</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week04</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homework/week04</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week04</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lab/week04</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week05</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homework/week05</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week05</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lab/week05</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week06</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homework/week06</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week06</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lab/week06</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week07</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homework/week07</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week07</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lab/week07</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week08</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homework/week08</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week08</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lab/week08</a:t>
            </a:r>
            <a:r>
              <a:rPr lang="en-US" b="0" dirty="0">
                <a:solidFill>
                  <a:srgbClr val="D4D4D4"/>
                </a:solidFill>
                <a:effectLst/>
                <a:latin typeface="Consolas" panose="020B0609020204030204" pitchFamily="49" charset="0"/>
              </a:rPr>
              <a:t>) |  |</a:t>
            </a:r>
          </a:p>
        </p:txBody>
      </p:sp>
      <p:sp>
        <p:nvSpPr>
          <p:cNvPr id="4" name="Slide Number Placeholder 3"/>
          <p:cNvSpPr>
            <a:spLocks noGrp="1"/>
          </p:cNvSpPr>
          <p:nvPr>
            <p:ph type="sldNum" sz="quarter" idx="5"/>
          </p:nvPr>
        </p:nvSpPr>
        <p:spPr/>
        <p:txBody>
          <a:bodyPr/>
          <a:lstStyle/>
          <a:p>
            <a:fld id="{6F64132B-E988-47F9-8E9A-53F826751269}" type="slidenum">
              <a:rPr lang="en-US" smtClean="0"/>
              <a:t>30</a:t>
            </a:fld>
            <a:endParaRPr lang="en-US"/>
          </a:p>
        </p:txBody>
      </p:sp>
    </p:spTree>
    <p:extLst>
      <p:ext uri="{BB962C8B-B14F-4D97-AF65-F5344CB8AC3E}">
        <p14:creationId xmlns:p14="http://schemas.microsoft.com/office/powerpoint/2010/main" val="1002579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--global after git config for global</a:t>
            </a:r>
          </a:p>
        </p:txBody>
      </p:sp>
      <p:sp>
        <p:nvSpPr>
          <p:cNvPr id="4" name="Slide Number Placeholder 3"/>
          <p:cNvSpPr>
            <a:spLocks noGrp="1"/>
          </p:cNvSpPr>
          <p:nvPr>
            <p:ph type="sldNum" sz="quarter" idx="5"/>
          </p:nvPr>
        </p:nvSpPr>
        <p:spPr/>
        <p:txBody>
          <a:bodyPr/>
          <a:lstStyle/>
          <a:p>
            <a:fld id="{6F64132B-E988-47F9-8E9A-53F826751269}" type="slidenum">
              <a:rPr lang="en-US" smtClean="0"/>
              <a:t>31</a:t>
            </a:fld>
            <a:endParaRPr lang="en-US"/>
          </a:p>
        </p:txBody>
      </p:sp>
    </p:spTree>
    <p:extLst>
      <p:ext uri="{BB962C8B-B14F-4D97-AF65-F5344CB8AC3E}">
        <p14:creationId xmlns:p14="http://schemas.microsoft.com/office/powerpoint/2010/main" val="149427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step 1 to 2</a:t>
            </a:r>
          </a:p>
        </p:txBody>
      </p:sp>
      <p:sp>
        <p:nvSpPr>
          <p:cNvPr id="4" name="Slide Number Placeholder 3"/>
          <p:cNvSpPr>
            <a:spLocks noGrp="1"/>
          </p:cNvSpPr>
          <p:nvPr>
            <p:ph type="sldNum" sz="quarter" idx="5"/>
          </p:nvPr>
        </p:nvSpPr>
        <p:spPr/>
        <p:txBody>
          <a:bodyPr/>
          <a:lstStyle/>
          <a:p>
            <a:fld id="{6F64132B-E988-47F9-8E9A-53F826751269}" type="slidenum">
              <a:rPr lang="en-US" smtClean="0"/>
              <a:t>32</a:t>
            </a:fld>
            <a:endParaRPr lang="en-US"/>
          </a:p>
        </p:txBody>
      </p:sp>
    </p:spTree>
    <p:extLst>
      <p:ext uri="{BB962C8B-B14F-4D97-AF65-F5344CB8AC3E}">
        <p14:creationId xmlns:p14="http://schemas.microsoft.com/office/powerpoint/2010/main" val="408968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lab has 100 points. </a:t>
            </a:r>
          </a:p>
          <a:p>
            <a:r>
              <a:rPr lang="en-US" dirty="0"/>
              <a:t>There are a total of 8 labs. </a:t>
            </a:r>
          </a:p>
          <a:p>
            <a:r>
              <a:rPr lang="en-US" dirty="0"/>
              <a:t>These contribute to the 40% of the total of 2000 points.</a:t>
            </a:r>
          </a:p>
          <a:p>
            <a:r>
              <a:rPr lang="en-US" dirty="0"/>
              <a:t>No submissions will be accepted after 5/4/2023</a:t>
            </a:r>
          </a:p>
        </p:txBody>
      </p:sp>
      <p:sp>
        <p:nvSpPr>
          <p:cNvPr id="4" name="Slide Number Placeholder 3"/>
          <p:cNvSpPr>
            <a:spLocks noGrp="1"/>
          </p:cNvSpPr>
          <p:nvPr>
            <p:ph type="sldNum" sz="quarter" idx="5"/>
          </p:nvPr>
        </p:nvSpPr>
        <p:spPr/>
        <p:txBody>
          <a:bodyPr/>
          <a:lstStyle/>
          <a:p>
            <a:fld id="{6F64132B-E988-47F9-8E9A-53F826751269}" type="slidenum">
              <a:rPr lang="en-US" smtClean="0"/>
              <a:t>3</a:t>
            </a:fld>
            <a:endParaRPr lang="en-US"/>
          </a:p>
        </p:txBody>
      </p:sp>
    </p:spTree>
    <p:extLst>
      <p:ext uri="{BB962C8B-B14F-4D97-AF65-F5344CB8AC3E}">
        <p14:creationId xmlns:p14="http://schemas.microsoft.com/office/powerpoint/2010/main" val="1753603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anose="02020603050405020304" pitchFamily="18" charset="0"/>
              </a:rPr>
              <a:t>Potential Pitfall: The git commit may require authentication!</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33</a:t>
            </a:fld>
            <a:endParaRPr lang="en-US"/>
          </a:p>
        </p:txBody>
      </p:sp>
    </p:spTree>
    <p:extLst>
      <p:ext uri="{BB962C8B-B14F-4D97-AF65-F5344CB8AC3E}">
        <p14:creationId xmlns:p14="http://schemas.microsoft.com/office/powerpoint/2010/main" val="251913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34</a:t>
            </a:fld>
            <a:endParaRPr lang="en-US"/>
          </a:p>
        </p:txBody>
      </p:sp>
    </p:spTree>
    <p:extLst>
      <p:ext uri="{BB962C8B-B14F-4D97-AF65-F5344CB8AC3E}">
        <p14:creationId xmlns:p14="http://schemas.microsoft.com/office/powerpoint/2010/main" val="990953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Extra Information: Will be taught in another lab class!</a:t>
            </a:r>
          </a:p>
        </p:txBody>
      </p:sp>
      <p:sp>
        <p:nvSpPr>
          <p:cNvPr id="4" name="Slide Number Placeholder 3"/>
          <p:cNvSpPr>
            <a:spLocks noGrp="1"/>
          </p:cNvSpPr>
          <p:nvPr>
            <p:ph type="sldNum" sz="quarter" idx="5"/>
          </p:nvPr>
        </p:nvSpPr>
        <p:spPr/>
        <p:txBody>
          <a:bodyPr/>
          <a:lstStyle/>
          <a:p>
            <a:fld id="{6F64132B-E988-47F9-8E9A-53F826751269}" type="slidenum">
              <a:rPr lang="en-US" smtClean="0"/>
              <a:t>35</a:t>
            </a:fld>
            <a:endParaRPr lang="en-US"/>
          </a:p>
        </p:txBody>
      </p:sp>
    </p:spTree>
    <p:extLst>
      <p:ext uri="{BB962C8B-B14F-4D97-AF65-F5344CB8AC3E}">
        <p14:creationId xmlns:p14="http://schemas.microsoft.com/office/powerpoint/2010/main" val="214103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37</a:t>
            </a:fld>
            <a:endParaRPr lang="en-US"/>
          </a:p>
        </p:txBody>
      </p:sp>
    </p:spTree>
    <p:extLst>
      <p:ext uri="{BB962C8B-B14F-4D97-AF65-F5344CB8AC3E}">
        <p14:creationId xmlns:p14="http://schemas.microsoft.com/office/powerpoint/2010/main" val="273109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open-source code development.</a:t>
            </a:r>
          </a:p>
        </p:txBody>
      </p:sp>
      <p:sp>
        <p:nvSpPr>
          <p:cNvPr id="4" name="Slide Number Placeholder 3"/>
          <p:cNvSpPr>
            <a:spLocks noGrp="1"/>
          </p:cNvSpPr>
          <p:nvPr>
            <p:ph type="sldNum" sz="quarter" idx="5"/>
          </p:nvPr>
        </p:nvSpPr>
        <p:spPr/>
        <p:txBody>
          <a:bodyPr/>
          <a:lstStyle/>
          <a:p>
            <a:fld id="{6F64132B-E988-47F9-8E9A-53F826751269}" type="slidenum">
              <a:rPr lang="en-US" smtClean="0"/>
              <a:t>4</a:t>
            </a:fld>
            <a:endParaRPr lang="en-US"/>
          </a:p>
        </p:txBody>
      </p:sp>
    </p:spTree>
    <p:extLst>
      <p:ext uri="{BB962C8B-B14F-4D97-AF65-F5344CB8AC3E}">
        <p14:creationId xmlns:p14="http://schemas.microsoft.com/office/powerpoint/2010/main" val="282398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Paid features: </a:t>
            </a:r>
            <a:r>
              <a:rPr lang="en-US" b="0" i="0" dirty="0">
                <a:solidFill>
                  <a:srgbClr val="24292E"/>
                </a:solidFill>
                <a:effectLst/>
                <a:latin typeface="-apple-system"/>
              </a:rPr>
              <a:t>individual private repositories, organizations, organization seats, etc. </a:t>
            </a:r>
          </a:p>
        </p:txBody>
      </p:sp>
      <p:sp>
        <p:nvSpPr>
          <p:cNvPr id="4" name="Slide Number Placeholder 3"/>
          <p:cNvSpPr>
            <a:spLocks noGrp="1"/>
          </p:cNvSpPr>
          <p:nvPr>
            <p:ph type="sldNum" sz="quarter" idx="5"/>
          </p:nvPr>
        </p:nvSpPr>
        <p:spPr/>
        <p:txBody>
          <a:bodyPr/>
          <a:lstStyle/>
          <a:p>
            <a:fld id="{6F64132B-E988-47F9-8E9A-53F826751269}" type="slidenum">
              <a:rPr lang="en-US" smtClean="0"/>
              <a:t>5</a:t>
            </a:fld>
            <a:endParaRPr lang="en-US"/>
          </a:p>
        </p:txBody>
      </p:sp>
    </p:spTree>
    <p:extLst>
      <p:ext uri="{BB962C8B-B14F-4D97-AF65-F5344CB8AC3E}">
        <p14:creationId xmlns:p14="http://schemas.microsoft.com/office/powerpoint/2010/main" val="128408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is done. Now we are going to work on Part 1 of second step.</a:t>
            </a:r>
          </a:p>
        </p:txBody>
      </p:sp>
      <p:sp>
        <p:nvSpPr>
          <p:cNvPr id="4" name="Slide Number Placeholder 3"/>
          <p:cNvSpPr>
            <a:spLocks noGrp="1"/>
          </p:cNvSpPr>
          <p:nvPr>
            <p:ph type="sldNum" sz="quarter" idx="5"/>
          </p:nvPr>
        </p:nvSpPr>
        <p:spPr/>
        <p:txBody>
          <a:bodyPr/>
          <a:lstStyle/>
          <a:p>
            <a:fld id="{6F64132B-E988-47F9-8E9A-53F826751269}" type="slidenum">
              <a:rPr lang="en-US" smtClean="0"/>
              <a:t>6</a:t>
            </a:fld>
            <a:endParaRPr lang="en-US"/>
          </a:p>
        </p:txBody>
      </p:sp>
    </p:spTree>
    <p:extLst>
      <p:ext uri="{BB962C8B-B14F-4D97-AF65-F5344CB8AC3E}">
        <p14:creationId xmlns:p14="http://schemas.microsoft.com/office/powerpoint/2010/main" val="209769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2 Part 1 is done. Now we are going to work on Part 2 of second step.</a:t>
            </a:r>
          </a:p>
          <a:p>
            <a:r>
              <a:rPr lang="en-US" b="1" dirty="0"/>
              <a:t>Click</a:t>
            </a:r>
            <a:r>
              <a:rPr lang="en-US" dirty="0"/>
              <a:t> on </a:t>
            </a:r>
            <a:r>
              <a:rPr lang="en-US" b="1" u="sng" dirty="0"/>
              <a:t>GitHub Account Security</a:t>
            </a:r>
            <a:r>
              <a:rPr lang="en-US" dirty="0"/>
              <a:t> Link. </a:t>
            </a:r>
            <a:r>
              <a:rPr lang="en-US" b="1" dirty="0"/>
              <a:t>Don’t Click </a:t>
            </a:r>
            <a:r>
              <a:rPr lang="en-US" dirty="0"/>
              <a:t>on Verify 2FA now.</a:t>
            </a:r>
          </a:p>
          <a:p>
            <a:r>
              <a:rPr lang="en-US" dirty="0"/>
              <a:t>Scroll down after this to see the </a:t>
            </a:r>
            <a:r>
              <a:rPr lang="en-US" b="1" dirty="0"/>
              <a:t>Enable two-factor authentication </a:t>
            </a:r>
            <a:r>
              <a:rPr lang="en-US" dirty="0"/>
              <a:t>button.</a:t>
            </a:r>
          </a:p>
        </p:txBody>
      </p:sp>
      <p:sp>
        <p:nvSpPr>
          <p:cNvPr id="4" name="Slide Number Placeholder 3"/>
          <p:cNvSpPr>
            <a:spLocks noGrp="1"/>
          </p:cNvSpPr>
          <p:nvPr>
            <p:ph type="sldNum" sz="quarter" idx="5"/>
          </p:nvPr>
        </p:nvSpPr>
        <p:spPr/>
        <p:txBody>
          <a:bodyPr/>
          <a:lstStyle/>
          <a:p>
            <a:fld id="{6F64132B-E988-47F9-8E9A-53F826751269}" type="slidenum">
              <a:rPr lang="en-US" smtClean="0"/>
              <a:t>10</a:t>
            </a:fld>
            <a:endParaRPr lang="en-US"/>
          </a:p>
        </p:txBody>
      </p:sp>
    </p:spTree>
    <p:extLst>
      <p:ext uri="{BB962C8B-B14F-4D97-AF65-F5344CB8AC3E}">
        <p14:creationId xmlns:p14="http://schemas.microsoft.com/office/powerpoint/2010/main" val="14065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Download </a:t>
            </a:r>
            <a:r>
              <a:rPr lang="en-US" b="1" dirty="0"/>
              <a:t>Microsoft authenticator </a:t>
            </a:r>
            <a:r>
              <a:rPr lang="en-US" dirty="0"/>
              <a:t>in your phone =&gt;Select the option </a:t>
            </a:r>
            <a:r>
              <a:rPr lang="en-US" b="1" dirty="0"/>
              <a:t>Scan QR Codes</a:t>
            </a:r>
          </a:p>
          <a:p>
            <a:r>
              <a:rPr lang="en-US" dirty="0"/>
              <a:t>2. Depending on your phone, it will either take fingerprint scan or passcode</a:t>
            </a:r>
          </a:p>
          <a:p>
            <a:r>
              <a:rPr lang="en-US" dirty="0"/>
              <a:t>3. Close the tab after you have entered the code and it shows successful</a:t>
            </a:r>
          </a:p>
        </p:txBody>
      </p:sp>
      <p:sp>
        <p:nvSpPr>
          <p:cNvPr id="4" name="Slide Number Placeholder 3"/>
          <p:cNvSpPr>
            <a:spLocks noGrp="1"/>
          </p:cNvSpPr>
          <p:nvPr>
            <p:ph type="sldNum" sz="quarter" idx="5"/>
          </p:nvPr>
        </p:nvSpPr>
        <p:spPr/>
        <p:txBody>
          <a:bodyPr/>
          <a:lstStyle/>
          <a:p>
            <a:fld id="{6F64132B-E988-47F9-8E9A-53F826751269}" type="slidenum">
              <a:rPr lang="en-US" smtClean="0"/>
              <a:t>11</a:t>
            </a:fld>
            <a:endParaRPr lang="en-US"/>
          </a:p>
        </p:txBody>
      </p:sp>
    </p:spTree>
    <p:extLst>
      <p:ext uri="{BB962C8B-B14F-4D97-AF65-F5344CB8AC3E}">
        <p14:creationId xmlns:p14="http://schemas.microsoft.com/office/powerpoint/2010/main" val="272072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clicking </a:t>
            </a:r>
            <a:r>
              <a:rPr lang="en-US" b="1" dirty="0"/>
              <a:t>Verify F2A </a:t>
            </a:r>
            <a:r>
              <a:rPr lang="en-US" b="0" dirty="0"/>
              <a:t>the </a:t>
            </a:r>
            <a:r>
              <a:rPr lang="en-US" dirty="0"/>
              <a:t>Step 2 is done. Now we are going to work on Step 3. Click on </a:t>
            </a:r>
            <a:r>
              <a:rPr lang="en-US" b="1" dirty="0"/>
              <a:t>Join.</a:t>
            </a:r>
            <a:endParaRPr lang="en-US" dirty="0"/>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12</a:t>
            </a:fld>
            <a:endParaRPr lang="en-US"/>
          </a:p>
        </p:txBody>
      </p:sp>
    </p:spTree>
    <p:extLst>
      <p:ext uri="{BB962C8B-B14F-4D97-AF65-F5344CB8AC3E}">
        <p14:creationId xmlns:p14="http://schemas.microsoft.com/office/powerpoint/2010/main" val="237358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10/28/2025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hyperlink" Target="https://support.codebasehq.com/articles/getting-started/git-on-window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git-scm.com/docs/git-clone" TargetMode="Externa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1.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2.png"/><Relationship Id="rId4" Type="http://schemas.openxmlformats.org/officeDocument/2006/relationships/diagramData" Target="../diagrams/data1.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5">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WebGIS Lab 1</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DEBAYAN MANDAL</a:t>
            </a:r>
          </a:p>
          <a:p>
            <a:endParaRPr lang="en-US" sz="2800" dirty="0"/>
          </a:p>
        </p:txBody>
      </p:sp>
    </p:spTree>
    <p:custDataLst>
      <p:tags r:id="rId1"/>
    </p:custDataLst>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6B7B-66FD-75B5-C648-1CA0AA635B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145B82E-C803-E5DA-12F6-0468828D73D0}"/>
              </a:ext>
            </a:extLst>
          </p:cNvPr>
          <p:cNvPicPr>
            <a:picLocks noGrp="1" noChangeAspect="1"/>
          </p:cNvPicPr>
          <p:nvPr>
            <p:ph idx="1"/>
          </p:nvPr>
        </p:nvPicPr>
        <p:blipFill>
          <a:blip r:embed="rId4"/>
          <a:stretch>
            <a:fillRect/>
          </a:stretch>
        </p:blipFill>
        <p:spPr>
          <a:xfrm>
            <a:off x="1569472" y="2709496"/>
            <a:ext cx="9184206" cy="3714750"/>
          </a:xfrm>
        </p:spPr>
      </p:pic>
      <p:pic>
        <p:nvPicPr>
          <p:cNvPr id="7" name="Picture 6">
            <a:extLst>
              <a:ext uri="{FF2B5EF4-FFF2-40B4-BE49-F238E27FC236}">
                <a16:creationId xmlns:a16="http://schemas.microsoft.com/office/drawing/2014/main" id="{CDD22487-86D7-FDF0-D7AF-989462F0B8F5}"/>
              </a:ext>
            </a:extLst>
          </p:cNvPr>
          <p:cNvPicPr>
            <a:picLocks noChangeAspect="1"/>
          </p:cNvPicPr>
          <p:nvPr/>
        </p:nvPicPr>
        <p:blipFill>
          <a:blip r:embed="rId5"/>
          <a:stretch>
            <a:fillRect/>
          </a:stretch>
        </p:blipFill>
        <p:spPr>
          <a:xfrm>
            <a:off x="266138" y="95250"/>
            <a:ext cx="11649075" cy="2286000"/>
          </a:xfrm>
          <a:prstGeom prst="rect">
            <a:avLst/>
          </a:prstGeom>
        </p:spPr>
      </p:pic>
      <p:cxnSp>
        <p:nvCxnSpPr>
          <p:cNvPr id="8" name="Straight Arrow Connector 7">
            <a:extLst>
              <a:ext uri="{FF2B5EF4-FFF2-40B4-BE49-F238E27FC236}">
                <a16:creationId xmlns:a16="http://schemas.microsoft.com/office/drawing/2014/main" id="{6DC5FA05-70FA-D020-8787-EBC2C6BF7A67}"/>
              </a:ext>
            </a:extLst>
          </p:cNvPr>
          <p:cNvCxnSpPr/>
          <p:nvPr/>
        </p:nvCxnSpPr>
        <p:spPr>
          <a:xfrm>
            <a:off x="122113" y="827735"/>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27053311-2974-4D24-ED38-0555A23F69ED}"/>
              </a:ext>
            </a:extLst>
          </p:cNvPr>
          <p:cNvCxnSpPr>
            <a:cxnSpLocks/>
          </p:cNvCxnSpPr>
          <p:nvPr/>
        </p:nvCxnSpPr>
        <p:spPr>
          <a:xfrm>
            <a:off x="4849792" y="2209658"/>
            <a:ext cx="2534856"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3" name="Oval 12">
            <a:extLst>
              <a:ext uri="{FF2B5EF4-FFF2-40B4-BE49-F238E27FC236}">
                <a16:creationId xmlns:a16="http://schemas.microsoft.com/office/drawing/2014/main" id="{A28C6957-3F9D-7946-E529-8768FF8B4670}"/>
              </a:ext>
            </a:extLst>
          </p:cNvPr>
          <p:cNvSpPr/>
          <p:nvPr/>
        </p:nvSpPr>
        <p:spPr>
          <a:xfrm>
            <a:off x="6061056" y="173912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14" name="Straight Connector 13">
            <a:extLst>
              <a:ext uri="{FF2B5EF4-FFF2-40B4-BE49-F238E27FC236}">
                <a16:creationId xmlns:a16="http://schemas.microsoft.com/office/drawing/2014/main" id="{68776D8A-C599-0246-ECF6-9F9C8BDC2102}"/>
              </a:ext>
            </a:extLst>
          </p:cNvPr>
          <p:cNvCxnSpPr>
            <a:cxnSpLocks/>
          </p:cNvCxnSpPr>
          <p:nvPr/>
        </p:nvCxnSpPr>
        <p:spPr>
          <a:xfrm>
            <a:off x="4894147" y="5846038"/>
            <a:ext cx="2534856"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5" name="Oval 14">
            <a:extLst>
              <a:ext uri="{FF2B5EF4-FFF2-40B4-BE49-F238E27FC236}">
                <a16:creationId xmlns:a16="http://schemas.microsoft.com/office/drawing/2014/main" id="{059C7FFA-B27C-4CAB-C21F-875C51C96852}"/>
              </a:ext>
            </a:extLst>
          </p:cNvPr>
          <p:cNvSpPr/>
          <p:nvPr/>
        </p:nvSpPr>
        <p:spPr>
          <a:xfrm>
            <a:off x="6016701" y="516569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234650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EA8D-618C-F544-494B-DF34D81B2231}"/>
              </a:ext>
            </a:extLst>
          </p:cNvPr>
          <p:cNvSpPr>
            <a:spLocks noGrp="1"/>
          </p:cNvSpPr>
          <p:nvPr>
            <p:ph type="title"/>
          </p:nvPr>
        </p:nvSpPr>
        <p:spPr>
          <a:xfrm>
            <a:off x="913795" y="609600"/>
            <a:ext cx="3706889" cy="1496992"/>
          </a:xfrm>
        </p:spPr>
        <p:txBody>
          <a:bodyPr anchor="b">
            <a:normAutofit/>
          </a:bodyPr>
          <a:lstStyle/>
          <a:p>
            <a:r>
              <a:rPr lang="en-US" dirty="0"/>
              <a:t>Download Microsoft Authenticator</a:t>
            </a:r>
          </a:p>
        </p:txBody>
      </p:sp>
      <p:pic>
        <p:nvPicPr>
          <p:cNvPr id="5" name="Content Placeholder 4" descr="Qr code&#10;&#10;Description automatically generated">
            <a:extLst>
              <a:ext uri="{FF2B5EF4-FFF2-40B4-BE49-F238E27FC236}">
                <a16:creationId xmlns:a16="http://schemas.microsoft.com/office/drawing/2014/main" id="{7A6F3D8A-016D-6628-C56D-70F1A77F3435}"/>
              </a:ext>
            </a:extLst>
          </p:cNvPr>
          <p:cNvPicPr>
            <a:picLocks noGrp="1" noChangeAspect="1"/>
          </p:cNvPicPr>
          <p:nvPr>
            <p:ph idx="1"/>
          </p:nvPr>
        </p:nvPicPr>
        <p:blipFill>
          <a:blip r:embed="rId4"/>
          <a:stretch>
            <a:fillRect/>
          </a:stretch>
        </p:blipFill>
        <p:spPr>
          <a:xfrm>
            <a:off x="4896485" y="609600"/>
            <a:ext cx="6330219" cy="5080001"/>
          </a:xfrm>
          <a:noFill/>
        </p:spPr>
      </p:pic>
      <p:sp>
        <p:nvSpPr>
          <p:cNvPr id="10" name="Text Placeholder 3">
            <a:extLst>
              <a:ext uri="{FF2B5EF4-FFF2-40B4-BE49-F238E27FC236}">
                <a16:creationId xmlns:a16="http://schemas.microsoft.com/office/drawing/2014/main" id="{D5FA54C8-E820-41BF-D8B1-A072E05B12E6}"/>
              </a:ext>
            </a:extLst>
          </p:cNvPr>
          <p:cNvSpPr>
            <a:spLocks noGrp="1"/>
          </p:cNvSpPr>
          <p:nvPr>
            <p:ph type="body" sz="half" idx="2"/>
          </p:nvPr>
        </p:nvSpPr>
        <p:spPr>
          <a:xfrm>
            <a:off x="196771" y="2673350"/>
            <a:ext cx="4423914" cy="3970517"/>
          </a:xfrm>
        </p:spPr>
        <p:txBody>
          <a:bodyPr>
            <a:normAutofit/>
          </a:bodyPr>
          <a:lstStyle/>
          <a:p>
            <a:pPr marL="285750" indent="-285750" algn="l">
              <a:buFont typeface="Arial" panose="020B0604020202020204" pitchFamily="34" charset="0"/>
              <a:buChar char="•"/>
            </a:pPr>
            <a:r>
              <a:rPr lang="en-US" sz="2400" dirty="0"/>
              <a:t>Other options are:</a:t>
            </a:r>
          </a:p>
          <a:p>
            <a:pPr marL="742950" lvl="1" indent="-285750">
              <a:buFont typeface="Arial" panose="020B0604020202020204" pitchFamily="34" charset="0"/>
              <a:buChar char="•"/>
            </a:pPr>
            <a:r>
              <a:rPr lang="en-US" sz="1800" dirty="0"/>
              <a:t>1Password</a:t>
            </a:r>
          </a:p>
          <a:p>
            <a:pPr marL="742950" lvl="1" indent="-285750">
              <a:buFont typeface="Arial" panose="020B0604020202020204" pitchFamily="34" charset="0"/>
              <a:buChar char="•"/>
            </a:pPr>
            <a:r>
              <a:rPr lang="en-US" sz="1800" dirty="0"/>
              <a:t>Authy</a:t>
            </a:r>
          </a:p>
          <a:p>
            <a:pPr marL="742950" lvl="1" indent="-285750">
              <a:buFont typeface="Arial" panose="020B0604020202020204" pitchFamily="34" charset="0"/>
              <a:buChar char="•"/>
            </a:pPr>
            <a:r>
              <a:rPr lang="en-US" sz="1800" dirty="0"/>
              <a:t>LastPass Authenticator</a:t>
            </a:r>
          </a:p>
          <a:p>
            <a:pPr marL="742950" lvl="1" indent="-285750">
              <a:buFont typeface="Arial" panose="020B0604020202020204" pitchFamily="34" charset="0"/>
              <a:buChar char="•"/>
            </a:pPr>
            <a:r>
              <a:rPr lang="en-US" sz="1800" dirty="0"/>
              <a:t>Any other authenticator application</a:t>
            </a:r>
          </a:p>
          <a:p>
            <a:pPr marL="742950" lvl="1" indent="-285750">
              <a:buFont typeface="Arial" panose="020B0604020202020204" pitchFamily="34" charset="0"/>
              <a:buChar char="•"/>
            </a:pPr>
            <a:endParaRPr lang="en-US" sz="1800" dirty="0"/>
          </a:p>
          <a:p>
            <a:pPr lvl="1"/>
            <a:endParaRPr lang="en-US" sz="1800" dirty="0"/>
          </a:p>
          <a:p>
            <a:pPr lvl="1"/>
            <a:r>
              <a:rPr lang="en-US" sz="1800" dirty="0">
                <a:solidFill>
                  <a:srgbClr val="00B050"/>
                </a:solidFill>
              </a:rPr>
              <a:t>SEE NOTES FOR DETAILED INSTRUCTIONS</a:t>
            </a:r>
          </a:p>
        </p:txBody>
      </p:sp>
    </p:spTree>
    <p:custDataLst>
      <p:tags r:id="rId1"/>
    </p:custDataLst>
    <p:extLst>
      <p:ext uri="{BB962C8B-B14F-4D97-AF65-F5344CB8AC3E}">
        <p14:creationId xmlns:p14="http://schemas.microsoft.com/office/powerpoint/2010/main" val="2906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194A2-FBC5-E7AE-F073-5C5EB39CCD0E}"/>
              </a:ext>
            </a:extLst>
          </p:cNvPr>
          <p:cNvPicPr>
            <a:picLocks noChangeAspect="1"/>
          </p:cNvPicPr>
          <p:nvPr/>
        </p:nvPicPr>
        <p:blipFill>
          <a:blip r:embed="rId4"/>
          <a:stretch>
            <a:fillRect/>
          </a:stretch>
        </p:blipFill>
        <p:spPr>
          <a:xfrm>
            <a:off x="271462" y="890932"/>
            <a:ext cx="11649075" cy="2286000"/>
          </a:xfrm>
          <a:prstGeom prst="rect">
            <a:avLst/>
          </a:prstGeom>
        </p:spPr>
      </p:pic>
      <p:pic>
        <p:nvPicPr>
          <p:cNvPr id="6" name="Picture 5">
            <a:extLst>
              <a:ext uri="{FF2B5EF4-FFF2-40B4-BE49-F238E27FC236}">
                <a16:creationId xmlns:a16="http://schemas.microsoft.com/office/drawing/2014/main" id="{790C5331-2274-4A59-33F3-469BA09A9FCC}"/>
              </a:ext>
            </a:extLst>
          </p:cNvPr>
          <p:cNvPicPr>
            <a:picLocks noChangeAspect="1"/>
          </p:cNvPicPr>
          <p:nvPr/>
        </p:nvPicPr>
        <p:blipFill>
          <a:blip r:embed="rId5"/>
          <a:stretch>
            <a:fillRect/>
          </a:stretch>
        </p:blipFill>
        <p:spPr>
          <a:xfrm>
            <a:off x="-1" y="4125765"/>
            <a:ext cx="12192000" cy="1841303"/>
          </a:xfrm>
          <a:prstGeom prst="rect">
            <a:avLst/>
          </a:prstGeom>
        </p:spPr>
      </p:pic>
      <p:cxnSp>
        <p:nvCxnSpPr>
          <p:cNvPr id="7" name="Straight Connector 6">
            <a:extLst>
              <a:ext uri="{FF2B5EF4-FFF2-40B4-BE49-F238E27FC236}">
                <a16:creationId xmlns:a16="http://schemas.microsoft.com/office/drawing/2014/main" id="{CAD344AF-5CD2-7354-8286-4C8E5C90EB1D}"/>
              </a:ext>
            </a:extLst>
          </p:cNvPr>
          <p:cNvCxnSpPr>
            <a:cxnSpLocks/>
          </p:cNvCxnSpPr>
          <p:nvPr/>
        </p:nvCxnSpPr>
        <p:spPr>
          <a:xfrm>
            <a:off x="10127848" y="1654073"/>
            <a:ext cx="1792689"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B441D159-9D16-0A93-2128-FCB4A682DC5C}"/>
              </a:ext>
            </a:extLst>
          </p:cNvPr>
          <p:cNvSpPr/>
          <p:nvPr/>
        </p:nvSpPr>
        <p:spPr>
          <a:xfrm>
            <a:off x="10923673" y="176420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341894CF-94E4-AE30-49F4-65597AA4F5E5}"/>
              </a:ext>
            </a:extLst>
          </p:cNvPr>
          <p:cNvSpPr/>
          <p:nvPr/>
        </p:nvSpPr>
        <p:spPr>
          <a:xfrm>
            <a:off x="10649328" y="530412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cxnSp>
        <p:nvCxnSpPr>
          <p:cNvPr id="11" name="Straight Connector 10">
            <a:extLst>
              <a:ext uri="{FF2B5EF4-FFF2-40B4-BE49-F238E27FC236}">
                <a16:creationId xmlns:a16="http://schemas.microsoft.com/office/drawing/2014/main" id="{92584BF5-8498-8A58-C282-A483884E8F0D}"/>
              </a:ext>
            </a:extLst>
          </p:cNvPr>
          <p:cNvCxnSpPr>
            <a:cxnSpLocks/>
          </p:cNvCxnSpPr>
          <p:nvPr/>
        </p:nvCxnSpPr>
        <p:spPr>
          <a:xfrm>
            <a:off x="10509813" y="5186281"/>
            <a:ext cx="514379"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D1B98A0C-CA06-342A-CD0D-02779A4B582C}"/>
              </a:ext>
            </a:extLst>
          </p:cNvPr>
          <p:cNvCxnSpPr/>
          <p:nvPr/>
        </p:nvCxnSpPr>
        <p:spPr>
          <a:xfrm>
            <a:off x="271462" y="4855724"/>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7163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C658E-5D76-2C13-C7B3-84C0FBC67FB5}"/>
              </a:ext>
            </a:extLst>
          </p:cNvPr>
          <p:cNvPicPr>
            <a:picLocks noGrp="1" noChangeAspect="1"/>
          </p:cNvPicPr>
          <p:nvPr>
            <p:ph idx="1"/>
          </p:nvPr>
        </p:nvPicPr>
        <p:blipFill>
          <a:blip r:embed="rId4"/>
          <a:stretch>
            <a:fillRect/>
          </a:stretch>
        </p:blipFill>
        <p:spPr>
          <a:xfrm>
            <a:off x="3116095" y="58646"/>
            <a:ext cx="5949160" cy="4608135"/>
          </a:xfrm>
        </p:spPr>
      </p:pic>
      <p:pic>
        <p:nvPicPr>
          <p:cNvPr id="7" name="Picture 6">
            <a:extLst>
              <a:ext uri="{FF2B5EF4-FFF2-40B4-BE49-F238E27FC236}">
                <a16:creationId xmlns:a16="http://schemas.microsoft.com/office/drawing/2014/main" id="{6634F09C-3726-E8B3-2206-CC9651E396AE}"/>
              </a:ext>
            </a:extLst>
          </p:cNvPr>
          <p:cNvPicPr>
            <a:picLocks noChangeAspect="1"/>
          </p:cNvPicPr>
          <p:nvPr/>
        </p:nvPicPr>
        <p:blipFill>
          <a:blip r:embed="rId5"/>
          <a:stretch>
            <a:fillRect/>
          </a:stretch>
        </p:blipFill>
        <p:spPr>
          <a:xfrm>
            <a:off x="428063" y="4741954"/>
            <a:ext cx="11325225" cy="2057400"/>
          </a:xfrm>
          <a:prstGeom prst="rect">
            <a:avLst/>
          </a:prstGeom>
        </p:spPr>
      </p:pic>
      <p:cxnSp>
        <p:nvCxnSpPr>
          <p:cNvPr id="8" name="Straight Connector 7">
            <a:extLst>
              <a:ext uri="{FF2B5EF4-FFF2-40B4-BE49-F238E27FC236}">
                <a16:creationId xmlns:a16="http://schemas.microsoft.com/office/drawing/2014/main" id="{10066634-4F05-C8C0-85C0-4ADD819D606B}"/>
              </a:ext>
            </a:extLst>
          </p:cNvPr>
          <p:cNvCxnSpPr>
            <a:cxnSpLocks/>
          </p:cNvCxnSpPr>
          <p:nvPr/>
        </p:nvCxnSpPr>
        <p:spPr>
          <a:xfrm>
            <a:off x="5046562" y="1908716"/>
            <a:ext cx="1352851"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0" name="Oval 9">
            <a:extLst>
              <a:ext uri="{FF2B5EF4-FFF2-40B4-BE49-F238E27FC236}">
                <a16:creationId xmlns:a16="http://schemas.microsoft.com/office/drawing/2014/main" id="{62B4436A-D3E6-7EEE-DE60-81741B59216C}"/>
              </a:ext>
            </a:extLst>
          </p:cNvPr>
          <p:cNvSpPr/>
          <p:nvPr/>
        </p:nvSpPr>
        <p:spPr>
          <a:xfrm>
            <a:off x="5622468" y="198389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427813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Create a repo for this class</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913795" y="2076450"/>
            <a:ext cx="4856841" cy="3622671"/>
          </a:xfrm>
        </p:spPr>
        <p:txBody>
          <a:bodyPr anchor="t">
            <a:normAutofit/>
          </a:bodyPr>
          <a:lstStyle/>
          <a:p>
            <a:r>
              <a:rPr lang="en-US" dirty="0"/>
              <a:t>Create a new repository</a:t>
            </a:r>
          </a:p>
        </p:txBody>
      </p:sp>
      <p:pic>
        <p:nvPicPr>
          <p:cNvPr id="6" name="Picture 5">
            <a:extLst>
              <a:ext uri="{FF2B5EF4-FFF2-40B4-BE49-F238E27FC236}">
                <a16:creationId xmlns:a16="http://schemas.microsoft.com/office/drawing/2014/main" id="{102FDCE2-12DC-9184-BA0D-B0CCC217C1FA}"/>
              </a:ext>
            </a:extLst>
          </p:cNvPr>
          <p:cNvPicPr>
            <a:picLocks noChangeAspect="1"/>
          </p:cNvPicPr>
          <p:nvPr/>
        </p:nvPicPr>
        <p:blipFill>
          <a:blip r:embed="rId4"/>
          <a:stretch>
            <a:fillRect/>
          </a:stretch>
        </p:blipFill>
        <p:spPr>
          <a:xfrm>
            <a:off x="175651" y="3241939"/>
            <a:ext cx="11830050" cy="1828800"/>
          </a:xfrm>
          <a:prstGeom prst="rect">
            <a:avLst/>
          </a:prstGeom>
        </p:spPr>
      </p:pic>
      <p:cxnSp>
        <p:nvCxnSpPr>
          <p:cNvPr id="7" name="Straight Connector 6">
            <a:extLst>
              <a:ext uri="{FF2B5EF4-FFF2-40B4-BE49-F238E27FC236}">
                <a16:creationId xmlns:a16="http://schemas.microsoft.com/office/drawing/2014/main" id="{02F3D8B1-C25E-95E2-B51B-BD7C9E15B38A}"/>
              </a:ext>
            </a:extLst>
          </p:cNvPr>
          <p:cNvCxnSpPr>
            <a:cxnSpLocks/>
          </p:cNvCxnSpPr>
          <p:nvPr/>
        </p:nvCxnSpPr>
        <p:spPr>
          <a:xfrm>
            <a:off x="1551008" y="4142630"/>
            <a:ext cx="1713053"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8" name="Oval 7">
            <a:extLst>
              <a:ext uri="{FF2B5EF4-FFF2-40B4-BE49-F238E27FC236}">
                <a16:creationId xmlns:a16="http://schemas.microsoft.com/office/drawing/2014/main" id="{0D7BB034-80A9-44DD-840C-0E20F38AED62}"/>
              </a:ext>
            </a:extLst>
          </p:cNvPr>
          <p:cNvSpPr/>
          <p:nvPr/>
        </p:nvSpPr>
        <p:spPr>
          <a:xfrm>
            <a:off x="2277385" y="421780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11" name="Straight Connector 10">
            <a:extLst>
              <a:ext uri="{FF2B5EF4-FFF2-40B4-BE49-F238E27FC236}">
                <a16:creationId xmlns:a16="http://schemas.microsoft.com/office/drawing/2014/main" id="{2FAC531A-560C-CD37-BEE7-6B0657F611B6}"/>
              </a:ext>
            </a:extLst>
          </p:cNvPr>
          <p:cNvCxnSpPr>
            <a:cxnSpLocks/>
          </p:cNvCxnSpPr>
          <p:nvPr/>
        </p:nvCxnSpPr>
        <p:spPr>
          <a:xfrm>
            <a:off x="10336192" y="4776087"/>
            <a:ext cx="1352851"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D1D9AEA7-CC0B-09E8-A223-89C21C61482C}"/>
              </a:ext>
            </a:extLst>
          </p:cNvPr>
          <p:cNvSpPr/>
          <p:nvPr/>
        </p:nvSpPr>
        <p:spPr>
          <a:xfrm>
            <a:off x="10912098" y="485126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129708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3706889" cy="1821918"/>
          </a:xfrm>
        </p:spPr>
        <p:txBody>
          <a:bodyPr anchor="b">
            <a:normAutofit/>
          </a:bodyPr>
          <a:lstStyle/>
          <a:p>
            <a:r>
              <a:rPr lang="en-US" sz="4600" dirty="0"/>
              <a:t>Create a repo for this class</a:t>
            </a:r>
          </a:p>
        </p:txBody>
      </p:sp>
      <p:pic>
        <p:nvPicPr>
          <p:cNvPr id="8" name="Picture 7">
            <a:extLst>
              <a:ext uri="{FF2B5EF4-FFF2-40B4-BE49-F238E27FC236}">
                <a16:creationId xmlns:a16="http://schemas.microsoft.com/office/drawing/2014/main" id="{FBBB65BC-807D-4966-861A-D401769535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6261" y="237741"/>
            <a:ext cx="4792820" cy="6382518"/>
          </a:xfrm>
          <a:prstGeom prst="rect">
            <a:avLst/>
          </a:prstGeom>
          <a:noFill/>
        </p:spPr>
      </p:pic>
      <p:sp>
        <p:nvSpPr>
          <p:cNvPr id="10" name="Content Placeholder 2">
            <a:extLst>
              <a:ext uri="{FF2B5EF4-FFF2-40B4-BE49-F238E27FC236}">
                <a16:creationId xmlns:a16="http://schemas.microsoft.com/office/drawing/2014/main" id="{18F35A67-9ED9-4C94-A7C9-6DAE0B4B2655}"/>
              </a:ext>
            </a:extLst>
          </p:cNvPr>
          <p:cNvSpPr>
            <a:spLocks noGrp="1"/>
          </p:cNvSpPr>
          <p:nvPr>
            <p:ph type="body" sz="half" idx="2"/>
          </p:nvPr>
        </p:nvSpPr>
        <p:spPr>
          <a:xfrm>
            <a:off x="913796" y="2673349"/>
            <a:ext cx="5924750" cy="3946909"/>
          </a:xfrm>
        </p:spPr>
        <p:txBody>
          <a:bodyPr>
            <a:normAutofit/>
          </a:bodyPr>
          <a:lstStyle/>
          <a:p>
            <a:pPr marL="285750" indent="-285750" algn="l">
              <a:buFont typeface="Arial" panose="020B0604020202020204" pitchFamily="34" charset="0"/>
              <a:buChar char="•"/>
            </a:pPr>
            <a:r>
              <a:rPr lang="en-US" sz="2000" dirty="0"/>
              <a:t>Put in the name as per suggested convention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&lt;Department&gt;-&lt;</a:t>
            </a:r>
            <a:r>
              <a:rPr lang="en-US" sz="1600" dirty="0" err="1">
                <a:latin typeface="Arial" panose="020B0604020202020204" pitchFamily="34" charset="0"/>
                <a:cs typeface="Arial" panose="020B0604020202020204" pitchFamily="34" charset="0"/>
              </a:rPr>
              <a:t>YourFirstName</a:t>
            </a:r>
            <a:r>
              <a:rPr lang="en-US" sz="1600" dirty="0">
                <a:latin typeface="Arial" panose="020B0604020202020204" pitchFamily="34" charset="0"/>
                <a:cs typeface="Arial" panose="020B0604020202020204" pitchFamily="34" charset="0"/>
              </a:rPr>
              <a:t>&gt;-&lt;</a:t>
            </a:r>
            <a:r>
              <a:rPr lang="en-US" sz="1600" dirty="0" err="1">
                <a:latin typeface="Arial" panose="020B0604020202020204" pitchFamily="34" charset="0"/>
                <a:cs typeface="Arial" panose="020B0604020202020204" pitchFamily="34" charset="0"/>
              </a:rPr>
              <a:t>CourseID</a:t>
            </a:r>
            <a:r>
              <a:rPr lang="en-US" sz="1600" dirty="0">
                <a:latin typeface="Arial" panose="020B0604020202020204" pitchFamily="34" charset="0"/>
                <a:cs typeface="Arial" panose="020B0604020202020204" pitchFamily="34" charset="0"/>
              </a:rPr>
              <a:t>&gt;</a:t>
            </a:r>
          </a:p>
          <a:p>
            <a:pPr marL="285750" indent="-285750" algn="l">
              <a:buFont typeface="Arial" panose="020B0604020202020204" pitchFamily="34" charset="0"/>
              <a:buChar char="•"/>
            </a:pPr>
            <a:r>
              <a:rPr lang="en-US" sz="2000" dirty="0"/>
              <a:t>Description is usually a good practice to write down</a:t>
            </a:r>
          </a:p>
          <a:p>
            <a:pPr marL="285750" indent="-285750" algn="l">
              <a:buFont typeface="Arial" panose="020B0604020202020204" pitchFamily="34" charset="0"/>
              <a:buChar char="•"/>
            </a:pPr>
            <a:r>
              <a:rPr lang="en-US" sz="2000" dirty="0"/>
              <a:t>Keep the repository internal</a:t>
            </a:r>
          </a:p>
          <a:p>
            <a:pPr marL="285750" indent="-285750" algn="l">
              <a:buFont typeface="Arial" panose="020B0604020202020204" pitchFamily="34" charset="0"/>
              <a:buChar char="•"/>
            </a:pPr>
            <a:r>
              <a:rPr lang="en-US" sz="2000" dirty="0"/>
              <a:t>Add a readme file</a:t>
            </a:r>
          </a:p>
          <a:p>
            <a:pPr marL="742950" lvl="1" indent="-285750">
              <a:buFont typeface="Arial" panose="020B0604020202020204" pitchFamily="34" charset="0"/>
              <a:buChar char="•"/>
            </a:pPr>
            <a:r>
              <a:rPr lang="en-US" sz="1800" dirty="0"/>
              <a:t>Markdown file</a:t>
            </a:r>
          </a:p>
          <a:p>
            <a:pPr marL="285750" indent="-285750" algn="l">
              <a:buFont typeface="Arial" panose="020B0604020202020204" pitchFamily="34" charset="0"/>
              <a:buChar char="•"/>
            </a:pPr>
            <a:r>
              <a:rPr lang="en-US" sz="2000" dirty="0"/>
              <a:t>Don’t add .</a:t>
            </a:r>
            <a:r>
              <a:rPr lang="en-US" sz="2000" dirty="0" err="1"/>
              <a:t>gitignore</a:t>
            </a:r>
            <a:r>
              <a:rPr lang="en-US" sz="2000" dirty="0"/>
              <a:t> file</a:t>
            </a:r>
          </a:p>
          <a:p>
            <a:pPr marL="742950" lvl="1" indent="-285750">
              <a:buFont typeface="Arial" panose="020B0604020202020204" pitchFamily="34" charset="0"/>
              <a:buChar char="•"/>
            </a:pPr>
            <a:r>
              <a:rPr lang="en-US" sz="1800" dirty="0"/>
              <a:t>More on this next slide</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800" dirty="0"/>
          </a:p>
        </p:txBody>
      </p:sp>
      <p:cxnSp>
        <p:nvCxnSpPr>
          <p:cNvPr id="4" name="Straight Connector 3">
            <a:extLst>
              <a:ext uri="{FF2B5EF4-FFF2-40B4-BE49-F238E27FC236}">
                <a16:creationId xmlns:a16="http://schemas.microsoft.com/office/drawing/2014/main" id="{97AE22A1-9554-067C-2AD1-E4335A5DAE69}"/>
              </a:ext>
            </a:extLst>
          </p:cNvPr>
          <p:cNvCxnSpPr/>
          <p:nvPr/>
        </p:nvCxnSpPr>
        <p:spPr>
          <a:xfrm>
            <a:off x="7373566" y="1468877"/>
            <a:ext cx="1108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Connector 4">
            <a:extLst>
              <a:ext uri="{FF2B5EF4-FFF2-40B4-BE49-F238E27FC236}">
                <a16:creationId xmlns:a16="http://schemas.microsoft.com/office/drawing/2014/main" id="{E4CCEA42-636C-6336-D958-8F8DD0973465}"/>
              </a:ext>
            </a:extLst>
          </p:cNvPr>
          <p:cNvCxnSpPr/>
          <p:nvPr/>
        </p:nvCxnSpPr>
        <p:spPr>
          <a:xfrm>
            <a:off x="8810017" y="1468877"/>
            <a:ext cx="1108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EA39FC44-42C3-796A-9E8D-4A63363297F1}"/>
              </a:ext>
            </a:extLst>
          </p:cNvPr>
          <p:cNvCxnSpPr>
            <a:cxnSpLocks/>
          </p:cNvCxnSpPr>
          <p:nvPr/>
        </p:nvCxnSpPr>
        <p:spPr>
          <a:xfrm>
            <a:off x="7584332" y="2827507"/>
            <a:ext cx="3631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3852050C-3527-5A1A-7878-BE829040BF86}"/>
              </a:ext>
            </a:extLst>
          </p:cNvPr>
          <p:cNvCxnSpPr>
            <a:cxnSpLocks/>
          </p:cNvCxnSpPr>
          <p:nvPr/>
        </p:nvCxnSpPr>
        <p:spPr>
          <a:xfrm>
            <a:off x="7393021" y="3994826"/>
            <a:ext cx="80739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D0A838AF-BC34-029E-D1A0-3827CC5C10FB}"/>
              </a:ext>
            </a:extLst>
          </p:cNvPr>
          <p:cNvCxnSpPr>
            <a:cxnSpLocks/>
          </p:cNvCxnSpPr>
          <p:nvPr/>
        </p:nvCxnSpPr>
        <p:spPr>
          <a:xfrm>
            <a:off x="7357354" y="6514289"/>
            <a:ext cx="95006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599EEA57-2754-B59A-97F8-1394FA4E99FA}"/>
              </a:ext>
            </a:extLst>
          </p:cNvPr>
          <p:cNvSpPr/>
          <p:nvPr/>
        </p:nvSpPr>
        <p:spPr>
          <a:xfrm>
            <a:off x="8382000" y="152055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1ABC7444-1E3B-1B26-073B-560729DD8A26}"/>
              </a:ext>
            </a:extLst>
          </p:cNvPr>
          <p:cNvSpPr/>
          <p:nvPr/>
        </p:nvSpPr>
        <p:spPr>
          <a:xfrm>
            <a:off x="9818451" y="1520558"/>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6330CC4D-80FB-9AE1-A62A-05F815EFC4E2}"/>
              </a:ext>
            </a:extLst>
          </p:cNvPr>
          <p:cNvSpPr/>
          <p:nvPr/>
        </p:nvSpPr>
        <p:spPr>
          <a:xfrm>
            <a:off x="7846979" y="286317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87181C23-4A17-FE5A-75D6-7A2880A9D29C}"/>
              </a:ext>
            </a:extLst>
          </p:cNvPr>
          <p:cNvSpPr/>
          <p:nvPr/>
        </p:nvSpPr>
        <p:spPr>
          <a:xfrm>
            <a:off x="8246139" y="631001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a:t>
            </a:r>
          </a:p>
        </p:txBody>
      </p:sp>
      <p:sp>
        <p:nvSpPr>
          <p:cNvPr id="19" name="Oval 18">
            <a:extLst>
              <a:ext uri="{FF2B5EF4-FFF2-40B4-BE49-F238E27FC236}">
                <a16:creationId xmlns:a16="http://schemas.microsoft.com/office/drawing/2014/main" id="{354BEE7C-74F7-CC38-4CF8-1D5664677851}"/>
              </a:ext>
            </a:extLst>
          </p:cNvPr>
          <p:cNvSpPr/>
          <p:nvPr/>
        </p:nvSpPr>
        <p:spPr>
          <a:xfrm>
            <a:off x="8246139" y="384029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spTree>
    <p:custDataLst>
      <p:tags r:id="rId1"/>
    </p:custDataLst>
    <p:extLst>
      <p:ext uri="{BB962C8B-B14F-4D97-AF65-F5344CB8AC3E}">
        <p14:creationId xmlns:p14="http://schemas.microsoft.com/office/powerpoint/2010/main" val="115910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806" y="4565255"/>
            <a:ext cx="10355326" cy="543472"/>
          </a:xfrm>
        </p:spPr>
        <p:txBody>
          <a:bodyPr anchor="b">
            <a:normAutofit/>
          </a:bodyPr>
          <a:lstStyle/>
          <a:p>
            <a:r>
              <a:rPr lang="en-US"/>
              <a:t>Git Ignore</a:t>
            </a:r>
          </a:p>
        </p:txBody>
      </p:sp>
      <p:pic>
        <p:nvPicPr>
          <p:cNvPr id="4" name="Picture 3">
            <a:extLst>
              <a:ext uri="{FF2B5EF4-FFF2-40B4-BE49-F238E27FC236}">
                <a16:creationId xmlns:a16="http://schemas.microsoft.com/office/drawing/2014/main" id="{6D6FD978-509E-41A5-8AB3-E1C465B7359E}"/>
              </a:ext>
            </a:extLst>
          </p:cNvPr>
          <p:cNvPicPr>
            <a:picLocks noChangeAspect="1"/>
          </p:cNvPicPr>
          <p:nvPr/>
        </p:nvPicPr>
        <p:blipFill>
          <a:blip r:embed="rId4"/>
          <a:stretch>
            <a:fillRect/>
          </a:stretch>
        </p:blipFill>
        <p:spPr>
          <a:xfrm>
            <a:off x="2085577" y="695009"/>
            <a:ext cx="8012889" cy="3525671"/>
          </a:xfrm>
          <a:prstGeom prst="rect">
            <a:avLst/>
          </a:prstGeom>
          <a:noFill/>
          <a:effectLst>
            <a:outerShdw blurRad="38100" dist="25400" dir="4440000">
              <a:srgbClr val="000000">
                <a:alpha val="36000"/>
              </a:srgbClr>
            </a:outerShdw>
          </a:effectLst>
        </p:spPr>
      </p:pic>
      <p:sp>
        <p:nvSpPr>
          <p:cNvPr id="10" name="Content Placeholder 2">
            <a:extLst>
              <a:ext uri="{FF2B5EF4-FFF2-40B4-BE49-F238E27FC236}">
                <a16:creationId xmlns:a16="http://schemas.microsoft.com/office/drawing/2014/main" id="{18F35A67-9ED9-4C94-A7C9-6DAE0B4B2655}"/>
              </a:ext>
            </a:extLst>
          </p:cNvPr>
          <p:cNvSpPr>
            <a:spLocks noGrp="1"/>
          </p:cNvSpPr>
          <p:nvPr>
            <p:ph type="body" sz="half" idx="2"/>
          </p:nvPr>
        </p:nvSpPr>
        <p:spPr>
          <a:xfrm>
            <a:off x="913795" y="5247728"/>
            <a:ext cx="10353762" cy="543472"/>
          </a:xfrm>
        </p:spPr>
        <p:txBody>
          <a:bodyPr anchor="t">
            <a:normAutofit lnSpcReduction="10000"/>
          </a:bodyPr>
          <a:lstStyle/>
          <a:p>
            <a:r>
              <a:rPr lang="en-US" sz="2400" dirty="0"/>
              <a:t>To ignore sensitive data or system specific 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3747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1A8CB-9AEB-2F87-D76C-26015CB8F083}"/>
              </a:ext>
            </a:extLst>
          </p:cNvPr>
          <p:cNvPicPr>
            <a:picLocks noChangeAspect="1"/>
          </p:cNvPicPr>
          <p:nvPr/>
        </p:nvPicPr>
        <p:blipFill>
          <a:blip r:embed="rId4"/>
          <a:stretch>
            <a:fillRect/>
          </a:stretch>
        </p:blipFill>
        <p:spPr>
          <a:xfrm>
            <a:off x="0" y="1347378"/>
            <a:ext cx="12192000" cy="5350020"/>
          </a:xfrm>
          <a:prstGeom prst="rect">
            <a:avLst/>
          </a:prstGeom>
        </p:spPr>
      </p:pic>
      <p:sp>
        <p:nvSpPr>
          <p:cNvPr id="4" name="Title 1">
            <a:extLst>
              <a:ext uri="{FF2B5EF4-FFF2-40B4-BE49-F238E27FC236}">
                <a16:creationId xmlns:a16="http://schemas.microsoft.com/office/drawing/2014/main" id="{C284A5BD-0A7B-88BE-C559-76A702D2B4E6}"/>
              </a:ext>
            </a:extLst>
          </p:cNvPr>
          <p:cNvSpPr>
            <a:spLocks noGrp="1"/>
          </p:cNvSpPr>
          <p:nvPr>
            <p:ph type="title"/>
          </p:nvPr>
        </p:nvSpPr>
        <p:spPr>
          <a:xfrm>
            <a:off x="919119" y="160602"/>
            <a:ext cx="10353762" cy="1261872"/>
          </a:xfrm>
        </p:spPr>
        <p:txBody>
          <a:bodyPr anchor="ctr">
            <a:normAutofit/>
          </a:bodyPr>
          <a:lstStyle/>
          <a:p>
            <a:r>
              <a:rPr lang="en-US" dirty="0">
                <a:ln>
                  <a:solidFill>
                    <a:srgbClr val="00B0F0">
                      <a:alpha val="10000"/>
                    </a:srgbClr>
                  </a:solidFill>
                </a:ln>
                <a:solidFill>
                  <a:srgbClr val="00B0F0"/>
                </a:solidFill>
              </a:rPr>
              <a:t>Commits</a:t>
            </a:r>
            <a:r>
              <a:rPr lang="en-US" dirty="0"/>
              <a:t>, </a:t>
            </a:r>
            <a:r>
              <a:rPr lang="en-US" dirty="0">
                <a:ln>
                  <a:solidFill>
                    <a:srgbClr val="00B050">
                      <a:alpha val="10000"/>
                    </a:srgbClr>
                  </a:solidFill>
                </a:ln>
                <a:solidFill>
                  <a:srgbClr val="00B050"/>
                </a:solidFill>
              </a:rPr>
              <a:t>Files</a:t>
            </a:r>
            <a:r>
              <a:rPr lang="en-US" dirty="0"/>
              <a:t> and </a:t>
            </a:r>
            <a:r>
              <a:rPr lang="en-US" dirty="0">
                <a:solidFill>
                  <a:srgbClr val="FF0000"/>
                </a:solidFill>
              </a:rPr>
              <a:t>Commit messages</a:t>
            </a:r>
          </a:p>
        </p:txBody>
      </p:sp>
      <p:sp>
        <p:nvSpPr>
          <p:cNvPr id="7" name="Rectangle 6">
            <a:extLst>
              <a:ext uri="{FF2B5EF4-FFF2-40B4-BE49-F238E27FC236}">
                <a16:creationId xmlns:a16="http://schemas.microsoft.com/office/drawing/2014/main" id="{DA07F76B-584C-5DF2-C2F2-6F0E20994AC0}"/>
              </a:ext>
            </a:extLst>
          </p:cNvPr>
          <p:cNvSpPr/>
          <p:nvPr/>
        </p:nvSpPr>
        <p:spPr>
          <a:xfrm>
            <a:off x="7422204" y="2714017"/>
            <a:ext cx="680936" cy="26264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231DF26-3EDF-EAEE-810D-E9A9668160E7}"/>
              </a:ext>
            </a:extLst>
          </p:cNvPr>
          <p:cNvSpPr/>
          <p:nvPr/>
        </p:nvSpPr>
        <p:spPr>
          <a:xfrm>
            <a:off x="1845012" y="3004225"/>
            <a:ext cx="680936" cy="26264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50EDF829-0E7B-0B17-481A-FEE4DE99CAE1}"/>
              </a:ext>
            </a:extLst>
          </p:cNvPr>
          <p:cNvSpPr/>
          <p:nvPr/>
        </p:nvSpPr>
        <p:spPr>
          <a:xfrm>
            <a:off x="3728934" y="3036650"/>
            <a:ext cx="774972" cy="26264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1078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38A1-0F2E-4150-A620-3134D8B90DE8}"/>
              </a:ext>
            </a:extLst>
          </p:cNvPr>
          <p:cNvSpPr>
            <a:spLocks noGrp="1"/>
          </p:cNvSpPr>
          <p:nvPr>
            <p:ph type="title"/>
          </p:nvPr>
        </p:nvSpPr>
        <p:spPr>
          <a:xfrm>
            <a:off x="913795" y="951244"/>
            <a:ext cx="3706889" cy="837363"/>
          </a:xfrm>
        </p:spPr>
        <p:txBody>
          <a:bodyPr anchor="b">
            <a:noAutofit/>
          </a:bodyPr>
          <a:lstStyle/>
          <a:p>
            <a:r>
              <a:rPr lang="en-US" sz="4600" dirty="0"/>
              <a:t>Create Folders and Readme</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F690AD79-3139-4467-B357-51E41561791A}"/>
              </a:ext>
            </a:extLst>
          </p:cNvPr>
          <p:cNvPicPr>
            <a:picLocks noChangeAspect="1"/>
          </p:cNvPicPr>
          <p:nvPr/>
        </p:nvPicPr>
        <p:blipFill>
          <a:blip r:embed="rId4"/>
          <a:stretch>
            <a:fillRect/>
          </a:stretch>
        </p:blipFill>
        <p:spPr>
          <a:xfrm>
            <a:off x="5253882" y="609600"/>
            <a:ext cx="5615425" cy="5080001"/>
          </a:xfrm>
          <a:prstGeom prst="rect">
            <a:avLst/>
          </a:prstGeom>
          <a:noFill/>
        </p:spPr>
      </p:pic>
      <p:sp>
        <p:nvSpPr>
          <p:cNvPr id="10" name="Text Placeholder 3">
            <a:extLst>
              <a:ext uri="{FF2B5EF4-FFF2-40B4-BE49-F238E27FC236}">
                <a16:creationId xmlns:a16="http://schemas.microsoft.com/office/drawing/2014/main" id="{20CD7B61-030F-4DB3-8A6D-7F6DCDC5E703}"/>
              </a:ext>
            </a:extLst>
          </p:cNvPr>
          <p:cNvSpPr>
            <a:spLocks noGrp="1"/>
          </p:cNvSpPr>
          <p:nvPr>
            <p:ph type="body" sz="half" idx="2"/>
          </p:nvPr>
        </p:nvSpPr>
        <p:spPr>
          <a:xfrm>
            <a:off x="679713" y="1925368"/>
            <a:ext cx="4171677" cy="4617187"/>
          </a:xfrm>
        </p:spPr>
        <p:txBody>
          <a:bodyPr anchor="t">
            <a:normAutofit lnSpcReduction="10000"/>
          </a:bodyPr>
          <a:lstStyle/>
          <a:p>
            <a:pPr marL="285750" indent="-285750" algn="l">
              <a:buFont typeface="Arial" panose="020B0604020202020204" pitchFamily="34" charset="0"/>
              <a:buChar char="•"/>
            </a:pPr>
            <a:r>
              <a:rPr lang="en-US" sz="2800" dirty="0">
                <a:solidFill>
                  <a:srgbClr val="00B050"/>
                </a:solidFill>
              </a:rPr>
              <a:t>Copy the web URL from HTTPS tab</a:t>
            </a:r>
          </a:p>
          <a:p>
            <a:pPr marL="742950" lvl="1" indent="-285750">
              <a:buFont typeface="Arial" panose="020B0604020202020204" pitchFamily="34" charset="0"/>
              <a:buChar char="•"/>
            </a:pPr>
            <a:r>
              <a:rPr lang="en-US" sz="2000" dirty="0"/>
              <a:t>Unique URL for us to clone the repo</a:t>
            </a:r>
          </a:p>
          <a:p>
            <a:pPr marL="742950" lvl="1" indent="-285750">
              <a:buFont typeface="Arial" panose="020B0604020202020204" pitchFamily="34" charset="0"/>
              <a:buChar char="•"/>
            </a:pPr>
            <a:r>
              <a:rPr lang="en-US" sz="2000" dirty="0"/>
              <a:t>Click on them step by step</a:t>
            </a:r>
          </a:p>
          <a:p>
            <a:pPr marL="285750" indent="-285750" algn="l">
              <a:buFont typeface="Arial" panose="020B0604020202020204" pitchFamily="34" charset="0"/>
              <a:buChar char="•"/>
            </a:pPr>
            <a:r>
              <a:rPr lang="en-US" sz="2800" dirty="0">
                <a:solidFill>
                  <a:srgbClr val="FF0000"/>
                </a:solidFill>
              </a:rPr>
              <a:t>Downloading ZIP is another option but not advised</a:t>
            </a:r>
          </a:p>
          <a:p>
            <a:pPr marL="742950" lvl="1" indent="-285750">
              <a:buFont typeface="Arial" panose="020B0604020202020204" pitchFamily="34" charset="0"/>
              <a:buChar char="•"/>
            </a:pPr>
            <a:r>
              <a:rPr lang="en-US" sz="2400" dirty="0"/>
              <a:t>It’s impossible to commit changes using this option</a:t>
            </a:r>
          </a:p>
        </p:txBody>
      </p:sp>
      <p:sp>
        <p:nvSpPr>
          <p:cNvPr id="3" name="Rectangle 2">
            <a:extLst>
              <a:ext uri="{FF2B5EF4-FFF2-40B4-BE49-F238E27FC236}">
                <a16:creationId xmlns:a16="http://schemas.microsoft.com/office/drawing/2014/main" id="{33E52176-7827-18BC-CD00-4261491A7E8A}"/>
              </a:ext>
            </a:extLst>
          </p:cNvPr>
          <p:cNvSpPr/>
          <p:nvPr/>
        </p:nvSpPr>
        <p:spPr>
          <a:xfrm>
            <a:off x="10012680" y="2743200"/>
            <a:ext cx="445770" cy="34290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Oval 3">
            <a:extLst>
              <a:ext uri="{FF2B5EF4-FFF2-40B4-BE49-F238E27FC236}">
                <a16:creationId xmlns:a16="http://schemas.microsoft.com/office/drawing/2014/main" id="{94B34C3F-5D63-41C1-9797-12FCB9CE1A3B}"/>
              </a:ext>
            </a:extLst>
          </p:cNvPr>
          <p:cNvSpPr/>
          <p:nvPr/>
        </p:nvSpPr>
        <p:spPr>
          <a:xfrm>
            <a:off x="5525666" y="209801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5" name="Rectangle 4">
            <a:extLst>
              <a:ext uri="{FF2B5EF4-FFF2-40B4-BE49-F238E27FC236}">
                <a16:creationId xmlns:a16="http://schemas.microsoft.com/office/drawing/2014/main" id="{35C345F8-4B25-57F9-19D8-0DEFEAA1CB17}"/>
              </a:ext>
            </a:extLst>
          </p:cNvPr>
          <p:cNvSpPr/>
          <p:nvPr/>
        </p:nvSpPr>
        <p:spPr>
          <a:xfrm>
            <a:off x="5324354" y="2302291"/>
            <a:ext cx="669606" cy="20427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1DD6EAE1-E39B-A545-3452-A57D455F6247}"/>
              </a:ext>
            </a:extLst>
          </p:cNvPr>
          <p:cNvSpPr/>
          <p:nvPr/>
        </p:nvSpPr>
        <p:spPr>
          <a:xfrm>
            <a:off x="10135046" y="253892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7" name="Rectangle 6">
            <a:extLst>
              <a:ext uri="{FF2B5EF4-FFF2-40B4-BE49-F238E27FC236}">
                <a16:creationId xmlns:a16="http://schemas.microsoft.com/office/drawing/2014/main" id="{A363FC43-ABBE-8A94-1EAE-CC2C3B562DB4}"/>
              </a:ext>
            </a:extLst>
          </p:cNvPr>
          <p:cNvSpPr/>
          <p:nvPr/>
        </p:nvSpPr>
        <p:spPr>
          <a:xfrm>
            <a:off x="5873114" y="5002192"/>
            <a:ext cx="1511533" cy="3568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TextBox 7">
            <a:extLst>
              <a:ext uri="{FF2B5EF4-FFF2-40B4-BE49-F238E27FC236}">
                <a16:creationId xmlns:a16="http://schemas.microsoft.com/office/drawing/2014/main" id="{47578C5B-3E7B-A587-9453-33EBEBF24074}"/>
              </a:ext>
            </a:extLst>
          </p:cNvPr>
          <p:cNvSpPr txBox="1"/>
          <p:nvPr/>
        </p:nvSpPr>
        <p:spPr>
          <a:xfrm>
            <a:off x="7384647" y="4997545"/>
            <a:ext cx="1931670" cy="307777"/>
          </a:xfrm>
          <a:prstGeom prst="rect">
            <a:avLst/>
          </a:prstGeom>
          <a:noFill/>
        </p:spPr>
        <p:txBody>
          <a:bodyPr wrap="square" rtlCol="0">
            <a:spAutoFit/>
          </a:bodyPr>
          <a:lstStyle/>
          <a:p>
            <a:r>
              <a:rPr lang="en-US" sz="1400" dirty="0">
                <a:solidFill>
                  <a:srgbClr val="FF0000"/>
                </a:solidFill>
              </a:rPr>
              <a:t>Not Advised</a:t>
            </a:r>
          </a:p>
        </p:txBody>
      </p:sp>
      <p:sp>
        <p:nvSpPr>
          <p:cNvPr id="11" name="TextBox 10">
            <a:extLst>
              <a:ext uri="{FF2B5EF4-FFF2-40B4-BE49-F238E27FC236}">
                <a16:creationId xmlns:a16="http://schemas.microsoft.com/office/drawing/2014/main" id="{93AF3408-0D34-972F-4EA2-A9FFF105BBA3}"/>
              </a:ext>
            </a:extLst>
          </p:cNvPr>
          <p:cNvSpPr txBox="1"/>
          <p:nvPr/>
        </p:nvSpPr>
        <p:spPr>
          <a:xfrm>
            <a:off x="8659791" y="4233962"/>
            <a:ext cx="1931670" cy="307777"/>
          </a:xfrm>
          <a:prstGeom prst="rect">
            <a:avLst/>
          </a:prstGeom>
          <a:noFill/>
        </p:spPr>
        <p:txBody>
          <a:bodyPr wrap="square" rtlCol="0">
            <a:spAutoFit/>
          </a:bodyPr>
          <a:lstStyle/>
          <a:p>
            <a:r>
              <a:rPr lang="en-US" sz="1400" dirty="0">
                <a:solidFill>
                  <a:srgbClr val="00B0F0"/>
                </a:solidFill>
              </a:rPr>
              <a:t>Not Covered</a:t>
            </a:r>
          </a:p>
        </p:txBody>
      </p:sp>
      <p:sp>
        <p:nvSpPr>
          <p:cNvPr id="12" name="Oval 11">
            <a:extLst>
              <a:ext uri="{FF2B5EF4-FFF2-40B4-BE49-F238E27FC236}">
                <a16:creationId xmlns:a16="http://schemas.microsoft.com/office/drawing/2014/main" id="{7D6AD182-2B53-5434-F854-2323D3829571}"/>
              </a:ext>
            </a:extLst>
          </p:cNvPr>
          <p:cNvSpPr/>
          <p:nvPr/>
        </p:nvSpPr>
        <p:spPr>
          <a:xfrm>
            <a:off x="9215798" y="96412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332530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ADEC-288C-E0C3-7D63-EC5CABF968D4}"/>
              </a:ext>
            </a:extLst>
          </p:cNvPr>
          <p:cNvSpPr>
            <a:spLocks noGrp="1"/>
          </p:cNvSpPr>
          <p:nvPr>
            <p:ph type="title"/>
          </p:nvPr>
        </p:nvSpPr>
        <p:spPr>
          <a:xfrm>
            <a:off x="311910" y="285509"/>
            <a:ext cx="8091309" cy="1257300"/>
          </a:xfrm>
        </p:spPr>
        <p:txBody>
          <a:bodyPr/>
          <a:lstStyle/>
          <a:p>
            <a:r>
              <a:rPr lang="en-US" dirty="0"/>
              <a:t>Open Command Prompt</a:t>
            </a:r>
          </a:p>
        </p:txBody>
      </p:sp>
      <p:sp>
        <p:nvSpPr>
          <p:cNvPr id="3" name="Content Placeholder 2">
            <a:extLst>
              <a:ext uri="{FF2B5EF4-FFF2-40B4-BE49-F238E27FC236}">
                <a16:creationId xmlns:a16="http://schemas.microsoft.com/office/drawing/2014/main" id="{956819E8-008D-21D6-F594-5ADFACB74407}"/>
              </a:ext>
            </a:extLst>
          </p:cNvPr>
          <p:cNvSpPr>
            <a:spLocks noGrp="1"/>
          </p:cNvSpPr>
          <p:nvPr>
            <p:ph idx="1"/>
          </p:nvPr>
        </p:nvSpPr>
        <p:spPr>
          <a:xfrm>
            <a:off x="311910" y="1605264"/>
            <a:ext cx="8091309" cy="4967227"/>
          </a:xfrm>
        </p:spPr>
        <p:txBody>
          <a:bodyPr/>
          <a:lstStyle/>
          <a:p>
            <a:r>
              <a:rPr lang="en-US" u="sng" dirty="0"/>
              <a:t>Default command line interpreter application </a:t>
            </a:r>
            <a:r>
              <a:rPr lang="en-US" dirty="0"/>
              <a:t>available in most Windows operating systems.</a:t>
            </a:r>
          </a:p>
          <a:p>
            <a:r>
              <a:rPr lang="en-US" dirty="0"/>
              <a:t>Used to automate tasks via scripts, perform advanced administrative functions, and troubleshoot Windows issues.</a:t>
            </a:r>
          </a:p>
          <a:p>
            <a:r>
              <a:rPr lang="en-US" dirty="0"/>
              <a:t>Follow </a:t>
            </a:r>
            <a:r>
              <a:rPr lang="en-US" dirty="0">
                <a:latin typeface="Arial" panose="020B0604020202020204" pitchFamily="34" charset="0"/>
                <a:cs typeface="Arial" panose="020B0604020202020204" pitchFamily="34" charset="0"/>
              </a:rPr>
              <a:t>1 =&gt; 2 =&gt; 3 </a:t>
            </a:r>
            <a:r>
              <a:rPr lang="en-US" dirty="0"/>
              <a:t>to open it</a:t>
            </a:r>
          </a:p>
          <a:p>
            <a:r>
              <a:rPr lang="en-US" dirty="0"/>
              <a:t>It will by default open in C:\Users\&lt;yourName&gt;</a:t>
            </a:r>
          </a:p>
        </p:txBody>
      </p:sp>
      <p:pic>
        <p:nvPicPr>
          <p:cNvPr id="5" name="Picture 4">
            <a:extLst>
              <a:ext uri="{FF2B5EF4-FFF2-40B4-BE49-F238E27FC236}">
                <a16:creationId xmlns:a16="http://schemas.microsoft.com/office/drawing/2014/main" id="{99C0D4A9-19D7-14A4-D70F-0773A4F1EEB0}"/>
              </a:ext>
            </a:extLst>
          </p:cNvPr>
          <p:cNvPicPr>
            <a:picLocks noChangeAspect="1"/>
          </p:cNvPicPr>
          <p:nvPr/>
        </p:nvPicPr>
        <p:blipFill rotWithShape="1">
          <a:blip r:embed="rId4"/>
          <a:srcRect l="2479" r="-1"/>
          <a:stretch/>
        </p:blipFill>
        <p:spPr>
          <a:xfrm>
            <a:off x="8785184" y="0"/>
            <a:ext cx="3406815" cy="6858000"/>
          </a:xfrm>
          <a:prstGeom prst="rect">
            <a:avLst/>
          </a:prstGeom>
        </p:spPr>
      </p:pic>
      <p:pic>
        <p:nvPicPr>
          <p:cNvPr id="7" name="Picture 6">
            <a:extLst>
              <a:ext uri="{FF2B5EF4-FFF2-40B4-BE49-F238E27FC236}">
                <a16:creationId xmlns:a16="http://schemas.microsoft.com/office/drawing/2014/main" id="{62170DE9-8D00-7CAC-76D8-F09581D4A1DE}"/>
              </a:ext>
            </a:extLst>
          </p:cNvPr>
          <p:cNvPicPr>
            <a:picLocks noChangeAspect="1"/>
          </p:cNvPicPr>
          <p:nvPr/>
        </p:nvPicPr>
        <p:blipFill>
          <a:blip r:embed="rId5"/>
          <a:stretch>
            <a:fillRect/>
          </a:stretch>
        </p:blipFill>
        <p:spPr>
          <a:xfrm>
            <a:off x="8211633" y="6411108"/>
            <a:ext cx="561975" cy="447675"/>
          </a:xfrm>
          <a:prstGeom prst="rect">
            <a:avLst/>
          </a:prstGeom>
        </p:spPr>
      </p:pic>
      <p:sp>
        <p:nvSpPr>
          <p:cNvPr id="8" name="Oval 7">
            <a:extLst>
              <a:ext uri="{FF2B5EF4-FFF2-40B4-BE49-F238E27FC236}">
                <a16:creationId xmlns:a16="http://schemas.microsoft.com/office/drawing/2014/main" id="{C548056B-01D0-07C4-AF46-175B5CD37C01}"/>
              </a:ext>
            </a:extLst>
          </p:cNvPr>
          <p:cNvSpPr/>
          <p:nvPr/>
        </p:nvSpPr>
        <p:spPr>
          <a:xfrm>
            <a:off x="8193665" y="653280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15D378E8-2E01-26C5-FF1C-DF95231472CF}"/>
              </a:ext>
            </a:extLst>
          </p:cNvPr>
          <p:cNvSpPr/>
          <p:nvPr/>
        </p:nvSpPr>
        <p:spPr>
          <a:xfrm>
            <a:off x="10388072" y="653280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96DA7BFB-CAC6-212F-4AAE-38C1F9C79C8B}"/>
              </a:ext>
            </a:extLst>
          </p:cNvPr>
          <p:cNvSpPr/>
          <p:nvPr/>
        </p:nvSpPr>
        <p:spPr>
          <a:xfrm>
            <a:off x="10722699" y="1114165"/>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Tree>
    <p:custDataLst>
      <p:tags r:id="rId1"/>
    </p:custDataLst>
    <p:extLst>
      <p:ext uri="{BB962C8B-B14F-4D97-AF65-F5344CB8AC3E}">
        <p14:creationId xmlns:p14="http://schemas.microsoft.com/office/powerpoint/2010/main" val="17722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C55-25F3-4FB8-B6CF-AB8FA877DFB5}"/>
              </a:ext>
            </a:extLst>
          </p:cNvPr>
          <p:cNvSpPr>
            <a:spLocks noGrp="1"/>
          </p:cNvSpPr>
          <p:nvPr>
            <p:ph type="title"/>
          </p:nvPr>
        </p:nvSpPr>
        <p:spPr>
          <a:xfrm>
            <a:off x="913795" y="609600"/>
            <a:ext cx="10353762" cy="1257300"/>
          </a:xfrm>
        </p:spPr>
        <p:txBody>
          <a:bodyPr anchor="ctr">
            <a:normAutofit/>
          </a:bodyPr>
          <a:lstStyle/>
          <a:p>
            <a:r>
              <a:rPr lang="en-US" dirty="0"/>
              <a:t>Lab Hours</a:t>
            </a:r>
          </a:p>
        </p:txBody>
      </p:sp>
      <p:pic>
        <p:nvPicPr>
          <p:cNvPr id="4" name="Picture 3">
            <a:extLst>
              <a:ext uri="{FF2B5EF4-FFF2-40B4-BE49-F238E27FC236}">
                <a16:creationId xmlns:a16="http://schemas.microsoft.com/office/drawing/2014/main" id="{B5F89142-2A3A-9A98-928E-41F847B8163F}"/>
              </a:ext>
            </a:extLst>
          </p:cNvPr>
          <p:cNvPicPr>
            <a:picLocks noChangeAspect="1"/>
          </p:cNvPicPr>
          <p:nvPr/>
        </p:nvPicPr>
        <p:blipFill>
          <a:blip r:embed="rId4"/>
          <a:stretch>
            <a:fillRect/>
          </a:stretch>
        </p:blipFill>
        <p:spPr>
          <a:xfrm>
            <a:off x="2924175" y="2176462"/>
            <a:ext cx="6343650" cy="2505075"/>
          </a:xfrm>
          <a:prstGeom prst="rect">
            <a:avLst/>
          </a:prstGeom>
        </p:spPr>
      </p:pic>
    </p:spTree>
    <p:custDataLst>
      <p:tags r:id="rId1"/>
    </p:custDataLst>
    <p:extLst>
      <p:ext uri="{BB962C8B-B14F-4D97-AF65-F5344CB8AC3E}">
        <p14:creationId xmlns:p14="http://schemas.microsoft.com/office/powerpoint/2010/main" val="29082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299A-623A-4AB6-BD9B-98D88140726D}"/>
              </a:ext>
            </a:extLst>
          </p:cNvPr>
          <p:cNvSpPr>
            <a:spLocks noGrp="1"/>
          </p:cNvSpPr>
          <p:nvPr>
            <p:ph type="title"/>
          </p:nvPr>
        </p:nvSpPr>
        <p:spPr/>
        <p:txBody>
          <a:bodyPr/>
          <a:lstStyle/>
          <a:p>
            <a:r>
              <a:rPr lang="en-US" dirty="0"/>
              <a:t>Checking for git in Windows</a:t>
            </a:r>
          </a:p>
        </p:txBody>
      </p:sp>
      <p:sp>
        <p:nvSpPr>
          <p:cNvPr id="3" name="Content Placeholder 2">
            <a:extLst>
              <a:ext uri="{FF2B5EF4-FFF2-40B4-BE49-F238E27FC236}">
                <a16:creationId xmlns:a16="http://schemas.microsoft.com/office/drawing/2014/main" id="{1C7F89A7-7FE1-486D-98E9-E76B314CF842}"/>
              </a:ext>
            </a:extLst>
          </p:cNvPr>
          <p:cNvSpPr>
            <a:spLocks noGrp="1"/>
          </p:cNvSpPr>
          <p:nvPr>
            <p:ph idx="1"/>
          </p:nvPr>
        </p:nvSpPr>
        <p:spPr>
          <a:xfrm>
            <a:off x="913795" y="2076450"/>
            <a:ext cx="10353762" cy="4171950"/>
          </a:xfrm>
        </p:spPr>
        <p:txBody>
          <a:bodyPr>
            <a:normAutofit/>
          </a:bodyPr>
          <a:lstStyle/>
          <a:p>
            <a:r>
              <a:rPr lang="en-US" sz="3200" dirty="0">
                <a:solidFill>
                  <a:srgbClr val="00B0F0"/>
                </a:solidFill>
                <a:latin typeface="Arial" panose="020B0604020202020204" pitchFamily="34" charset="0"/>
                <a:cs typeface="Arial" panose="020B0604020202020204" pitchFamily="34" charset="0"/>
              </a:rPr>
              <a:t>git --version </a:t>
            </a:r>
            <a:r>
              <a:rPr lang="en-US" sz="3200" dirty="0">
                <a:solidFill>
                  <a:schemeClr val="tx1"/>
                </a:solidFill>
                <a:latin typeface="Arial" panose="020B0604020202020204" pitchFamily="34" charset="0"/>
                <a:cs typeface="Arial" panose="020B0604020202020204" pitchFamily="34" charset="0"/>
              </a:rPr>
              <a:t>(Check in Command Prompt)</a:t>
            </a:r>
          </a:p>
          <a:p>
            <a:pPr lvl="1"/>
            <a:r>
              <a:rPr lang="en-US" sz="3000" dirty="0">
                <a:solidFill>
                  <a:schemeClr val="tx1"/>
                </a:solidFill>
                <a:latin typeface="Arial" panose="020B0604020202020204" pitchFamily="34" charset="0"/>
                <a:cs typeface="Arial" panose="020B0604020202020204" pitchFamily="34" charset="0"/>
              </a:rPr>
              <a:t>If it shows not found, follow instructions in given link</a:t>
            </a:r>
          </a:p>
          <a:p>
            <a:pPr lvl="1"/>
            <a:r>
              <a:rPr lang="en-US" sz="3000" dirty="0">
                <a:solidFill>
                  <a:schemeClr val="tx1"/>
                </a:solidFill>
                <a:latin typeface="Arial" panose="020B0604020202020204" pitchFamily="34" charset="0"/>
                <a:cs typeface="Arial" panose="020B0604020202020204" pitchFamily="34" charset="0"/>
              </a:rPr>
              <a:t>Otherwise skip this slide.</a:t>
            </a:r>
          </a:p>
          <a:p>
            <a:r>
              <a:rPr lang="en-US" sz="3200" u="sng" dirty="0">
                <a:solidFill>
                  <a:schemeClr val="accent6">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https://support.codebasehq.com/articles/getting-started/git-on-windows</a:t>
            </a:r>
            <a:endParaRPr lang="en-US" sz="3200" u="sng" dirty="0">
              <a:solidFill>
                <a:schemeClr val="accent6">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3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Follow till “Set Up SSH Keys”</a:t>
            </a:r>
          </a:p>
          <a:p>
            <a:endParaRPr lang="en-US" dirty="0"/>
          </a:p>
        </p:txBody>
      </p:sp>
    </p:spTree>
    <p:custDataLst>
      <p:tags r:id="rId1"/>
    </p:custDataLst>
    <p:extLst>
      <p:ext uri="{BB962C8B-B14F-4D97-AF65-F5344CB8AC3E}">
        <p14:creationId xmlns:p14="http://schemas.microsoft.com/office/powerpoint/2010/main" val="31356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34A-BA44-E933-3438-E74EA921471F}"/>
              </a:ext>
            </a:extLst>
          </p:cNvPr>
          <p:cNvSpPr>
            <a:spLocks noGrp="1"/>
          </p:cNvSpPr>
          <p:nvPr>
            <p:ph type="title"/>
          </p:nvPr>
        </p:nvSpPr>
        <p:spPr/>
        <p:txBody>
          <a:bodyPr/>
          <a:lstStyle/>
          <a:p>
            <a:r>
              <a:rPr lang="en-US" dirty="0"/>
              <a:t>Understanding Paths</a:t>
            </a:r>
          </a:p>
        </p:txBody>
      </p:sp>
      <p:sp>
        <p:nvSpPr>
          <p:cNvPr id="3" name="Content Placeholder 2">
            <a:extLst>
              <a:ext uri="{FF2B5EF4-FFF2-40B4-BE49-F238E27FC236}">
                <a16:creationId xmlns:a16="http://schemas.microsoft.com/office/drawing/2014/main" id="{9AF42E63-C968-8723-5F05-930A7DA54A22}"/>
              </a:ext>
            </a:extLst>
          </p:cNvPr>
          <p:cNvSpPr>
            <a:spLocks noGrp="1"/>
          </p:cNvSpPr>
          <p:nvPr>
            <p:ph idx="1"/>
          </p:nvPr>
        </p:nvSpPr>
        <p:spPr>
          <a:xfrm>
            <a:off x="6478396" y="2671762"/>
            <a:ext cx="5524550" cy="3025334"/>
          </a:xfrm>
        </p:spPr>
        <p:txBody>
          <a:bodyPr/>
          <a:lstStyle/>
          <a:p>
            <a:pPr marL="36900" indent="0" algn="ctr">
              <a:buNone/>
            </a:pPr>
            <a:r>
              <a:rPr lang="en-US" b="1" dirty="0">
                <a:solidFill>
                  <a:srgbClr val="00B050"/>
                </a:solidFill>
              </a:rPr>
              <a:t>ABSOLUTE PATH</a:t>
            </a:r>
          </a:p>
          <a:p>
            <a:pPr marL="36900" indent="0" algn="ctr">
              <a:buNone/>
            </a:pPr>
            <a:r>
              <a:rPr lang="en-US" sz="2000" b="1" u="sng" dirty="0"/>
              <a:t>D:\My Documents\TEACHING\105\Grades.xls</a:t>
            </a:r>
          </a:p>
          <a:p>
            <a:pPr marL="36900" indent="0" algn="ctr">
              <a:buNone/>
            </a:pPr>
            <a:endParaRPr lang="en-US" sz="2000" b="1" u="sng" dirty="0"/>
          </a:p>
          <a:p>
            <a:pPr marL="36900" indent="0" algn="ctr">
              <a:buNone/>
            </a:pPr>
            <a:endParaRPr lang="en-US" sz="2000" b="1" u="sng" dirty="0"/>
          </a:p>
          <a:p>
            <a:pPr marL="36900" indent="0" algn="ctr">
              <a:buNone/>
            </a:pPr>
            <a:r>
              <a:rPr lang="en-US" sz="2000" b="1" dirty="0">
                <a:solidFill>
                  <a:srgbClr val="00B050"/>
                </a:solidFill>
              </a:rPr>
              <a:t>RELATIVE PATH</a:t>
            </a:r>
          </a:p>
          <a:p>
            <a:pPr marL="36900" indent="0" algn="ctr">
              <a:buNone/>
            </a:pPr>
            <a:r>
              <a:rPr lang="en-US" sz="2000" b="1" u="sng" dirty="0"/>
              <a:t>105\Grades.xls</a:t>
            </a:r>
          </a:p>
          <a:p>
            <a:pPr marL="36900" indent="0" algn="ctr">
              <a:buNone/>
            </a:pPr>
            <a:endParaRPr lang="en-US" sz="2000" b="1" u="sng" dirty="0"/>
          </a:p>
        </p:txBody>
      </p:sp>
      <p:pic>
        <p:nvPicPr>
          <p:cNvPr id="7" name="Picture 6">
            <a:extLst>
              <a:ext uri="{FF2B5EF4-FFF2-40B4-BE49-F238E27FC236}">
                <a16:creationId xmlns:a16="http://schemas.microsoft.com/office/drawing/2014/main" id="{8F2F1991-7BB0-3D63-6387-1215EAA28FFE}"/>
              </a:ext>
            </a:extLst>
          </p:cNvPr>
          <p:cNvPicPr>
            <a:picLocks noChangeAspect="1"/>
          </p:cNvPicPr>
          <p:nvPr/>
        </p:nvPicPr>
        <p:blipFill>
          <a:blip r:embed="rId4"/>
          <a:stretch>
            <a:fillRect/>
          </a:stretch>
        </p:blipFill>
        <p:spPr>
          <a:xfrm>
            <a:off x="456718" y="1606108"/>
            <a:ext cx="4495800" cy="4895850"/>
          </a:xfrm>
          <a:prstGeom prst="rect">
            <a:avLst/>
          </a:prstGeom>
        </p:spPr>
      </p:pic>
      <p:sp>
        <p:nvSpPr>
          <p:cNvPr id="8" name="TextBox 7">
            <a:extLst>
              <a:ext uri="{FF2B5EF4-FFF2-40B4-BE49-F238E27FC236}">
                <a16:creationId xmlns:a16="http://schemas.microsoft.com/office/drawing/2014/main" id="{7E1B80E1-D6CC-56FE-8BF2-7C6DDE3C46E3}"/>
              </a:ext>
            </a:extLst>
          </p:cNvPr>
          <p:cNvSpPr txBox="1"/>
          <p:nvPr/>
        </p:nvSpPr>
        <p:spPr>
          <a:xfrm>
            <a:off x="5086350" y="4320540"/>
            <a:ext cx="1840230" cy="369332"/>
          </a:xfrm>
          <a:prstGeom prst="rect">
            <a:avLst/>
          </a:prstGeom>
          <a:noFill/>
        </p:spPr>
        <p:txBody>
          <a:bodyPr wrap="square" rtlCol="0">
            <a:spAutoFit/>
          </a:bodyPr>
          <a:lstStyle/>
          <a:p>
            <a:r>
              <a:rPr lang="en-US" dirty="0"/>
              <a:t>You are here!</a:t>
            </a:r>
          </a:p>
        </p:txBody>
      </p:sp>
      <p:sp>
        <p:nvSpPr>
          <p:cNvPr id="9" name="Rectangle 8">
            <a:extLst>
              <a:ext uri="{FF2B5EF4-FFF2-40B4-BE49-F238E27FC236}">
                <a16:creationId xmlns:a16="http://schemas.microsoft.com/office/drawing/2014/main" id="{BD00FFD8-F3FA-1281-397B-994701CA0566}"/>
              </a:ext>
            </a:extLst>
          </p:cNvPr>
          <p:cNvSpPr/>
          <p:nvPr/>
        </p:nvSpPr>
        <p:spPr>
          <a:xfrm>
            <a:off x="2704617" y="4162306"/>
            <a:ext cx="895109" cy="68748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Rectangle 9">
            <a:extLst>
              <a:ext uri="{FF2B5EF4-FFF2-40B4-BE49-F238E27FC236}">
                <a16:creationId xmlns:a16="http://schemas.microsoft.com/office/drawing/2014/main" id="{1675DCB3-3CB5-5BB1-269D-F54659195C0E}"/>
              </a:ext>
            </a:extLst>
          </p:cNvPr>
          <p:cNvSpPr/>
          <p:nvPr/>
        </p:nvSpPr>
        <p:spPr>
          <a:xfrm>
            <a:off x="5175521" y="4333756"/>
            <a:ext cx="1213704" cy="356116"/>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4CE837F-2FE9-9B4D-EBDC-20A4441E2C60}"/>
              </a:ext>
            </a:extLst>
          </p:cNvPr>
          <p:cNvCxnSpPr>
            <a:cxnSpLocks/>
            <a:stCxn id="9" idx="3"/>
          </p:cNvCxnSpPr>
          <p:nvPr/>
        </p:nvCxnSpPr>
        <p:spPr>
          <a:xfrm>
            <a:off x="3599726" y="4506049"/>
            <a:ext cx="157579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610750-5706-1F86-F162-4EE40FC98BAB}"/>
              </a:ext>
            </a:extLst>
          </p:cNvPr>
          <p:cNvSpPr/>
          <p:nvPr/>
        </p:nvSpPr>
        <p:spPr>
          <a:xfrm>
            <a:off x="3053740" y="5802520"/>
            <a:ext cx="895109" cy="68748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5" name="Rectangle 14">
            <a:extLst>
              <a:ext uri="{FF2B5EF4-FFF2-40B4-BE49-F238E27FC236}">
                <a16:creationId xmlns:a16="http://schemas.microsoft.com/office/drawing/2014/main" id="{D5ECFFAE-D442-607C-EAD5-0A3C41A92C4D}"/>
              </a:ext>
            </a:extLst>
          </p:cNvPr>
          <p:cNvSpPr/>
          <p:nvPr/>
        </p:nvSpPr>
        <p:spPr>
          <a:xfrm>
            <a:off x="5175521" y="5968205"/>
            <a:ext cx="1213704" cy="356116"/>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3AD2B64-BC78-56E4-7273-5C320293F012}"/>
              </a:ext>
            </a:extLst>
          </p:cNvPr>
          <p:cNvCxnSpPr>
            <a:cxnSpLocks/>
            <a:stCxn id="14" idx="3"/>
            <a:endCxn id="18" idx="1"/>
          </p:cNvCxnSpPr>
          <p:nvPr/>
        </p:nvCxnSpPr>
        <p:spPr>
          <a:xfrm>
            <a:off x="3948849" y="6146263"/>
            <a:ext cx="1191947" cy="48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2E5301-684C-BA0B-5D39-A10BC8BC5128}"/>
              </a:ext>
            </a:extLst>
          </p:cNvPr>
          <p:cNvSpPr txBox="1"/>
          <p:nvPr/>
        </p:nvSpPr>
        <p:spPr>
          <a:xfrm>
            <a:off x="5140796" y="5966460"/>
            <a:ext cx="1370350" cy="369332"/>
          </a:xfrm>
          <a:prstGeom prst="rect">
            <a:avLst/>
          </a:prstGeom>
          <a:noFill/>
        </p:spPr>
        <p:txBody>
          <a:bodyPr wrap="square" rtlCol="0">
            <a:spAutoFit/>
          </a:bodyPr>
          <a:lstStyle/>
          <a:p>
            <a:r>
              <a:rPr lang="en-US" dirty="0"/>
              <a:t>Come here!</a:t>
            </a:r>
          </a:p>
        </p:txBody>
      </p:sp>
    </p:spTree>
    <p:custDataLst>
      <p:tags r:id="rId1"/>
    </p:custDataLst>
    <p:extLst>
      <p:ext uri="{BB962C8B-B14F-4D97-AF65-F5344CB8AC3E}">
        <p14:creationId xmlns:p14="http://schemas.microsoft.com/office/powerpoint/2010/main" val="326638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9119" y="347977"/>
            <a:ext cx="10353762" cy="1261872"/>
          </a:xfrm>
        </p:spPr>
        <p:txBody>
          <a:bodyPr anchor="ctr">
            <a:normAutofit/>
          </a:bodyPr>
          <a:lstStyle/>
          <a:p>
            <a:r>
              <a:rPr lang="en-US" dirty="0"/>
              <a:t>3 basic commands in Command Prompt</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324091" y="1654620"/>
            <a:ext cx="6030410" cy="4726083"/>
          </a:xfrm>
        </p:spPr>
        <p:txBody>
          <a:bodyPr anchor="t">
            <a:normAutofit/>
          </a:bodyPr>
          <a:lstStyle/>
          <a:p>
            <a:r>
              <a:rPr lang="en-US" b="1" dirty="0" err="1">
                <a:solidFill>
                  <a:srgbClr val="00B0F0"/>
                </a:solidFill>
              </a:rPr>
              <a:t>dir</a:t>
            </a:r>
            <a:r>
              <a:rPr lang="en-US" dirty="0"/>
              <a:t> – Directory </a:t>
            </a:r>
          </a:p>
          <a:p>
            <a:pPr lvl="1"/>
            <a:r>
              <a:rPr lang="en-US" dirty="0"/>
              <a:t>to check the files that exist in that directory</a:t>
            </a:r>
          </a:p>
          <a:p>
            <a:r>
              <a:rPr lang="en-US" b="1" dirty="0">
                <a:solidFill>
                  <a:srgbClr val="00B0F0"/>
                </a:solidFill>
              </a:rPr>
              <a:t>md</a:t>
            </a:r>
            <a:r>
              <a:rPr lang="en-US" dirty="0">
                <a:solidFill>
                  <a:srgbClr val="00B0F0"/>
                </a:solidFill>
              </a:rPr>
              <a:t> </a:t>
            </a:r>
            <a:r>
              <a:rPr lang="en-US" dirty="0"/>
              <a:t>– Make Directory</a:t>
            </a:r>
          </a:p>
          <a:p>
            <a:pPr lvl="1"/>
            <a:r>
              <a:rPr lang="en-US" dirty="0"/>
              <a:t>Syntax: md &lt;path&gt;</a:t>
            </a:r>
          </a:p>
          <a:p>
            <a:pPr lvl="1"/>
            <a:r>
              <a:rPr lang="en-US" dirty="0">
                <a:solidFill>
                  <a:srgbClr val="00B050"/>
                </a:solidFill>
              </a:rPr>
              <a:t>md C:\Users\&lt;name&gt;\DevSource</a:t>
            </a:r>
          </a:p>
          <a:p>
            <a:r>
              <a:rPr lang="en-US" b="1" dirty="0">
                <a:solidFill>
                  <a:srgbClr val="00B0F0"/>
                </a:solidFill>
              </a:rPr>
              <a:t>cd</a:t>
            </a:r>
            <a:r>
              <a:rPr lang="en-US" dirty="0"/>
              <a:t> – Change Directory</a:t>
            </a:r>
          </a:p>
          <a:p>
            <a:pPr lvl="1"/>
            <a:r>
              <a:rPr lang="en-US" dirty="0"/>
              <a:t>Syntax: cd &lt;path&gt;</a:t>
            </a:r>
          </a:p>
          <a:p>
            <a:pPr lvl="1"/>
            <a:r>
              <a:rPr lang="en-US" dirty="0"/>
              <a:t>cd.. = This command will go back one folder</a:t>
            </a:r>
          </a:p>
          <a:p>
            <a:pPr lvl="1"/>
            <a:r>
              <a:rPr lang="en-US" dirty="0">
                <a:solidFill>
                  <a:srgbClr val="00B050"/>
                </a:solidFill>
              </a:rPr>
              <a:t>cd C:\Users\&lt;name&gt;\DevSource</a:t>
            </a:r>
          </a:p>
          <a:p>
            <a:endParaRPr lang="en-US" dirty="0"/>
          </a:p>
        </p:txBody>
      </p:sp>
      <p:pic>
        <p:nvPicPr>
          <p:cNvPr id="5" name="Picture 4">
            <a:extLst>
              <a:ext uri="{FF2B5EF4-FFF2-40B4-BE49-F238E27FC236}">
                <a16:creationId xmlns:a16="http://schemas.microsoft.com/office/drawing/2014/main" id="{A383DCD6-9288-4CEB-A8B2-5EE943214E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2090" y="1654620"/>
            <a:ext cx="4591627" cy="4855403"/>
          </a:xfrm>
          <a:prstGeom prst="rect">
            <a:avLst/>
          </a:prstGeom>
          <a:noFill/>
        </p:spPr>
      </p:pic>
      <p:cxnSp>
        <p:nvCxnSpPr>
          <p:cNvPr id="6" name="Connector: Elbow 5">
            <a:extLst>
              <a:ext uri="{FF2B5EF4-FFF2-40B4-BE49-F238E27FC236}">
                <a16:creationId xmlns:a16="http://schemas.microsoft.com/office/drawing/2014/main" id="{D3181A90-8CF0-9F40-DBA6-D58576D89DFF}"/>
              </a:ext>
            </a:extLst>
          </p:cNvPr>
          <p:cNvCxnSpPr>
            <a:cxnSpLocks/>
            <a:endCxn id="8" idx="1"/>
          </p:cNvCxnSpPr>
          <p:nvPr/>
        </p:nvCxnSpPr>
        <p:spPr>
          <a:xfrm>
            <a:off x="2650603" y="1921397"/>
            <a:ext cx="3921487" cy="2399143"/>
          </a:xfrm>
          <a:prstGeom prst="bentConnector3">
            <a:avLst>
              <a:gd name="adj1" fmla="val 830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FB04CD-2D4A-DAFB-8100-00763CF6ACEB}"/>
              </a:ext>
            </a:extLst>
          </p:cNvPr>
          <p:cNvSpPr/>
          <p:nvPr/>
        </p:nvSpPr>
        <p:spPr>
          <a:xfrm>
            <a:off x="6572090" y="2948940"/>
            <a:ext cx="4700791" cy="2743200"/>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BFDCA4BD-0268-EE21-775A-5AA98BFBCDF0}"/>
              </a:ext>
            </a:extLst>
          </p:cNvPr>
          <p:cNvSpPr/>
          <p:nvPr/>
        </p:nvSpPr>
        <p:spPr>
          <a:xfrm>
            <a:off x="827245" y="373173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7561C5E9-DDBC-3C03-54E1-36AADEC5A41E}"/>
              </a:ext>
            </a:extLst>
          </p:cNvPr>
          <p:cNvSpPr/>
          <p:nvPr/>
        </p:nvSpPr>
        <p:spPr>
          <a:xfrm>
            <a:off x="827245" y="569214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5" name="TextBox 14">
            <a:extLst>
              <a:ext uri="{FF2B5EF4-FFF2-40B4-BE49-F238E27FC236}">
                <a16:creationId xmlns:a16="http://schemas.microsoft.com/office/drawing/2014/main" id="{31DB5F8B-07D6-A6E3-323B-E9BA1985F8F6}"/>
              </a:ext>
            </a:extLst>
          </p:cNvPr>
          <p:cNvSpPr txBox="1"/>
          <p:nvPr/>
        </p:nvSpPr>
        <p:spPr>
          <a:xfrm>
            <a:off x="165138" y="3664593"/>
            <a:ext cx="821061" cy="338554"/>
          </a:xfrm>
          <a:prstGeom prst="rect">
            <a:avLst/>
          </a:prstGeom>
          <a:noFill/>
        </p:spPr>
        <p:txBody>
          <a:bodyPr wrap="square" rtlCol="0">
            <a:spAutoFit/>
          </a:bodyPr>
          <a:lstStyle/>
          <a:p>
            <a:r>
              <a:rPr lang="en-US" sz="1600" b="1" dirty="0">
                <a:solidFill>
                  <a:srgbClr val="B54C2D"/>
                </a:solidFill>
              </a:rPr>
              <a:t>STEP</a:t>
            </a:r>
          </a:p>
        </p:txBody>
      </p:sp>
      <p:sp>
        <p:nvSpPr>
          <p:cNvPr id="16" name="TextBox 15">
            <a:extLst>
              <a:ext uri="{FF2B5EF4-FFF2-40B4-BE49-F238E27FC236}">
                <a16:creationId xmlns:a16="http://schemas.microsoft.com/office/drawing/2014/main" id="{4FD066B9-F461-026F-DC49-44E95AFD9EAA}"/>
              </a:ext>
            </a:extLst>
          </p:cNvPr>
          <p:cNvSpPr txBox="1"/>
          <p:nvPr/>
        </p:nvSpPr>
        <p:spPr>
          <a:xfrm>
            <a:off x="166928" y="5625001"/>
            <a:ext cx="821061" cy="338554"/>
          </a:xfrm>
          <a:prstGeom prst="rect">
            <a:avLst/>
          </a:prstGeom>
          <a:noFill/>
        </p:spPr>
        <p:txBody>
          <a:bodyPr wrap="square" rtlCol="0">
            <a:spAutoFit/>
          </a:bodyPr>
          <a:lstStyle/>
          <a:p>
            <a:r>
              <a:rPr lang="en-US" sz="1600" b="1" dirty="0">
                <a:solidFill>
                  <a:srgbClr val="B54C2D"/>
                </a:solidFill>
              </a:rPr>
              <a:t>STEP</a:t>
            </a:r>
          </a:p>
        </p:txBody>
      </p:sp>
      <p:sp>
        <p:nvSpPr>
          <p:cNvPr id="17" name="Rectangle 16">
            <a:extLst>
              <a:ext uri="{FF2B5EF4-FFF2-40B4-BE49-F238E27FC236}">
                <a16:creationId xmlns:a16="http://schemas.microsoft.com/office/drawing/2014/main" id="{C4140407-98B0-6162-8B51-D7B8CD165C11}"/>
              </a:ext>
            </a:extLst>
          </p:cNvPr>
          <p:cNvSpPr/>
          <p:nvPr/>
        </p:nvSpPr>
        <p:spPr>
          <a:xfrm>
            <a:off x="6572089" y="5963555"/>
            <a:ext cx="4700791" cy="427588"/>
          </a:xfrm>
          <a:prstGeom prst="rect">
            <a:avLst/>
          </a:prstGeom>
          <a:noFill/>
          <a:ln w="127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9C4D174B-6B4A-2088-863F-2AC346B2229E}"/>
              </a:ext>
            </a:extLst>
          </p:cNvPr>
          <p:cNvSpPr txBox="1"/>
          <p:nvPr/>
        </p:nvSpPr>
        <p:spPr>
          <a:xfrm>
            <a:off x="8866039" y="6030458"/>
            <a:ext cx="2037313" cy="338554"/>
          </a:xfrm>
          <a:prstGeom prst="rect">
            <a:avLst/>
          </a:prstGeom>
          <a:noFill/>
        </p:spPr>
        <p:txBody>
          <a:bodyPr wrap="square" rtlCol="0">
            <a:spAutoFit/>
          </a:bodyPr>
          <a:lstStyle/>
          <a:p>
            <a:r>
              <a:rPr lang="en-US" sz="1600" b="1" dirty="0">
                <a:solidFill>
                  <a:srgbClr val="00B050"/>
                </a:solidFill>
              </a:rPr>
              <a:t>FINAL RESULT</a:t>
            </a:r>
          </a:p>
        </p:txBody>
      </p:sp>
      <p:cxnSp>
        <p:nvCxnSpPr>
          <p:cNvPr id="19" name="Connector: Elbow 18">
            <a:extLst>
              <a:ext uri="{FF2B5EF4-FFF2-40B4-BE49-F238E27FC236}">
                <a16:creationId xmlns:a16="http://schemas.microsoft.com/office/drawing/2014/main" id="{579ADD63-A764-0705-1FB9-216E08B94F29}"/>
              </a:ext>
            </a:extLst>
          </p:cNvPr>
          <p:cNvCxnSpPr>
            <a:cxnSpLocks/>
          </p:cNvCxnSpPr>
          <p:nvPr/>
        </p:nvCxnSpPr>
        <p:spPr>
          <a:xfrm>
            <a:off x="4757195" y="5775767"/>
            <a:ext cx="1814894" cy="428263"/>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84769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Cloning to Local Computer</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655450" y="2045203"/>
            <a:ext cx="4856841" cy="4243963"/>
          </a:xfrm>
        </p:spPr>
        <p:txBody>
          <a:bodyPr anchor="t">
            <a:normAutofit lnSpcReduction="10000"/>
          </a:bodyPr>
          <a:lstStyle/>
          <a:p>
            <a:r>
              <a:rPr lang="en-US" dirty="0">
                <a:solidFill>
                  <a:srgbClr val="00B0F0"/>
                </a:solidFill>
                <a:hlinkClick r:id="rId4">
                  <a:extLst>
                    <a:ext uri="{A12FA001-AC4F-418D-AE19-62706E023703}">
                      <ahyp:hlinkClr xmlns:ahyp="http://schemas.microsoft.com/office/drawing/2018/hyperlinkcolor" val="tx"/>
                    </a:ext>
                  </a:extLst>
                </a:hlinkClick>
              </a:rPr>
              <a:t>git clone </a:t>
            </a:r>
            <a:r>
              <a:rPr lang="en-US" dirty="0"/>
              <a:t>– Clone a repository into a new directory</a:t>
            </a:r>
          </a:p>
          <a:p>
            <a:r>
              <a:rPr lang="en-US" dirty="0"/>
              <a:t>Syntax: </a:t>
            </a:r>
          </a:p>
          <a:p>
            <a:pPr lvl="1"/>
            <a:r>
              <a:rPr lang="en-US" sz="2300" dirty="0">
                <a:solidFill>
                  <a:srgbClr val="00B0F0"/>
                </a:solidFill>
              </a:rPr>
              <a:t>git clone  &lt;HTTPSlinkCopied&gt;</a:t>
            </a:r>
          </a:p>
          <a:p>
            <a:r>
              <a:rPr lang="en-US" dirty="0"/>
              <a:t>Example: </a:t>
            </a:r>
          </a:p>
          <a:p>
            <a:endParaRPr lang="en-US" dirty="0"/>
          </a:p>
          <a:p>
            <a:endParaRPr lang="en-US" dirty="0"/>
          </a:p>
          <a:p>
            <a:r>
              <a:rPr lang="en-US" sz="2500" dirty="0"/>
              <a:t>Check it through Windows Explorer</a:t>
            </a:r>
          </a:p>
          <a:p>
            <a:endParaRPr lang="en-US" dirty="0"/>
          </a:p>
        </p:txBody>
      </p:sp>
      <p:pic>
        <p:nvPicPr>
          <p:cNvPr id="6" name="Picture 5">
            <a:extLst>
              <a:ext uri="{FF2B5EF4-FFF2-40B4-BE49-F238E27FC236}">
                <a16:creationId xmlns:a16="http://schemas.microsoft.com/office/drawing/2014/main" id="{930E593B-5EFD-4FA9-BDF5-D1DCD45EF3BB}"/>
              </a:ext>
            </a:extLst>
          </p:cNvPr>
          <p:cNvPicPr>
            <a:picLocks noChangeAspect="1"/>
          </p:cNvPicPr>
          <p:nvPr/>
        </p:nvPicPr>
        <p:blipFill>
          <a:blip r:embed="rId5"/>
          <a:stretch>
            <a:fillRect/>
          </a:stretch>
        </p:blipFill>
        <p:spPr>
          <a:xfrm>
            <a:off x="5512291" y="2045203"/>
            <a:ext cx="6342003" cy="1533525"/>
          </a:xfrm>
          <a:prstGeom prst="rect">
            <a:avLst/>
          </a:prstGeom>
          <a:noFill/>
        </p:spPr>
      </p:pic>
      <p:pic>
        <p:nvPicPr>
          <p:cNvPr id="8" name="Picture 7">
            <a:extLst>
              <a:ext uri="{FF2B5EF4-FFF2-40B4-BE49-F238E27FC236}">
                <a16:creationId xmlns:a16="http://schemas.microsoft.com/office/drawing/2014/main" id="{8287B61A-7A78-4C9A-A5E6-81AACCB2C2BD}"/>
              </a:ext>
            </a:extLst>
          </p:cNvPr>
          <p:cNvPicPr>
            <a:picLocks noChangeAspect="1"/>
          </p:cNvPicPr>
          <p:nvPr/>
        </p:nvPicPr>
        <p:blipFill>
          <a:blip r:embed="rId6"/>
          <a:stretch>
            <a:fillRect/>
          </a:stretch>
        </p:blipFill>
        <p:spPr>
          <a:xfrm>
            <a:off x="5512291" y="5023908"/>
            <a:ext cx="2562225" cy="1533525"/>
          </a:xfrm>
          <a:prstGeom prst="rect">
            <a:avLst/>
          </a:prstGeom>
        </p:spPr>
      </p:pic>
      <p:sp>
        <p:nvSpPr>
          <p:cNvPr id="4" name="TextBox 3">
            <a:extLst>
              <a:ext uri="{FF2B5EF4-FFF2-40B4-BE49-F238E27FC236}">
                <a16:creationId xmlns:a16="http://schemas.microsoft.com/office/drawing/2014/main" id="{735CB7D8-4830-A499-D88A-D6F42A0850CA}"/>
              </a:ext>
            </a:extLst>
          </p:cNvPr>
          <p:cNvSpPr txBox="1"/>
          <p:nvPr/>
        </p:nvSpPr>
        <p:spPr>
          <a:xfrm>
            <a:off x="3222825" y="3660783"/>
            <a:ext cx="3456885" cy="369332"/>
          </a:xfrm>
          <a:prstGeom prst="rect">
            <a:avLst/>
          </a:prstGeom>
          <a:noFill/>
        </p:spPr>
        <p:txBody>
          <a:bodyPr wrap="square" rtlCol="0">
            <a:spAutoFit/>
          </a:bodyPr>
          <a:lstStyle/>
          <a:p>
            <a:r>
              <a:rPr lang="en-US" dirty="0">
                <a:solidFill>
                  <a:srgbClr val="00B050"/>
                </a:solidFill>
              </a:rPr>
              <a:t>We copied this in step 2 of Slide 21</a:t>
            </a:r>
          </a:p>
        </p:txBody>
      </p:sp>
      <p:sp>
        <p:nvSpPr>
          <p:cNvPr id="5" name="Content Placeholder 2">
            <a:extLst>
              <a:ext uri="{FF2B5EF4-FFF2-40B4-BE49-F238E27FC236}">
                <a16:creationId xmlns:a16="http://schemas.microsoft.com/office/drawing/2014/main" id="{68C51378-568C-62E8-0607-5F4C42CEF21E}"/>
              </a:ext>
            </a:extLst>
          </p:cNvPr>
          <p:cNvSpPr txBox="1">
            <a:spLocks/>
          </p:cNvSpPr>
          <p:nvPr/>
        </p:nvSpPr>
        <p:spPr>
          <a:xfrm>
            <a:off x="1233835" y="4525761"/>
            <a:ext cx="4856841" cy="6685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EEDA1D5C-5084-F398-2678-D56185FEA242}"/>
              </a:ext>
            </a:extLst>
          </p:cNvPr>
          <p:cNvSpPr txBox="1"/>
          <p:nvPr/>
        </p:nvSpPr>
        <p:spPr>
          <a:xfrm>
            <a:off x="1423750" y="4495525"/>
            <a:ext cx="933385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2ECDA"/>
                </a:solidFill>
                <a:latin typeface="Arial" panose="020B0604020202020204" pitchFamily="34" charset="0"/>
                <a:cs typeface="Arial" panose="020B0604020202020204" pitchFamily="34" charset="0"/>
              </a:rPr>
              <a:t>git clone https://github.tamu.edu/saipraneet-toram/Sai-Geog478.git</a:t>
            </a:r>
          </a:p>
        </p:txBody>
      </p:sp>
      <p:cxnSp>
        <p:nvCxnSpPr>
          <p:cNvPr id="11" name="Connector: Elbow 10">
            <a:extLst>
              <a:ext uri="{FF2B5EF4-FFF2-40B4-BE49-F238E27FC236}">
                <a16:creationId xmlns:a16="http://schemas.microsoft.com/office/drawing/2014/main" id="{ED7F5576-47A6-311A-424F-C4249D9AABEA}"/>
              </a:ext>
            </a:extLst>
          </p:cNvPr>
          <p:cNvCxnSpPr>
            <a:cxnSpLocks/>
          </p:cNvCxnSpPr>
          <p:nvPr/>
        </p:nvCxnSpPr>
        <p:spPr>
          <a:xfrm>
            <a:off x="2274570" y="6029050"/>
            <a:ext cx="3383280" cy="219350"/>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8D3AF9E7-6358-9B5F-863C-3AB4A033FD5F}"/>
              </a:ext>
            </a:extLst>
          </p:cNvPr>
          <p:cNvSpPr txBox="1"/>
          <p:nvPr/>
        </p:nvSpPr>
        <p:spPr>
          <a:xfrm>
            <a:off x="6778322" y="6063734"/>
            <a:ext cx="924857" cy="369332"/>
          </a:xfrm>
          <a:prstGeom prst="rect">
            <a:avLst/>
          </a:prstGeom>
          <a:noFill/>
        </p:spPr>
        <p:txBody>
          <a:bodyPr wrap="square" rtlCol="0">
            <a:spAutoFit/>
          </a:bodyPr>
          <a:lstStyle/>
          <a:p>
            <a:r>
              <a:rPr lang="en-US" dirty="0">
                <a:solidFill>
                  <a:srgbClr val="00B050"/>
                </a:solidFill>
              </a:rPr>
              <a:t>Success!</a:t>
            </a:r>
          </a:p>
        </p:txBody>
      </p:sp>
    </p:spTree>
    <p:custDataLst>
      <p:tags r:id="rId1"/>
    </p:custDataLst>
    <p:extLst>
      <p:ext uri="{BB962C8B-B14F-4D97-AF65-F5344CB8AC3E}">
        <p14:creationId xmlns:p14="http://schemas.microsoft.com/office/powerpoint/2010/main" val="304400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Use Visual Studio Code</a:t>
            </a:r>
          </a:p>
        </p:txBody>
      </p:sp>
      <p:graphicFrame>
        <p:nvGraphicFramePr>
          <p:cNvPr id="13" name="Content Placeholder 2">
            <a:extLst>
              <a:ext uri="{FF2B5EF4-FFF2-40B4-BE49-F238E27FC236}">
                <a16:creationId xmlns:a16="http://schemas.microsoft.com/office/drawing/2014/main" id="{CD614DBE-CC98-48D4-8871-A6BF58171A1A}"/>
              </a:ext>
            </a:extLst>
          </p:cNvPr>
          <p:cNvGraphicFramePr>
            <a:graphicFrameLocks noGrp="1"/>
          </p:cNvGraphicFramePr>
          <p:nvPr>
            <p:ph sz="half" idx="1"/>
            <p:extLst>
              <p:ext uri="{D42A27DB-BD31-4B8C-83A1-F6EECF244321}">
                <p14:modId xmlns:p14="http://schemas.microsoft.com/office/powerpoint/2010/main" val="1380260752"/>
              </p:ext>
            </p:extLst>
          </p:nvPr>
        </p:nvGraphicFramePr>
        <p:xfrm>
          <a:off x="655450" y="2045203"/>
          <a:ext cx="4856841" cy="4243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784FACFA-F78C-4F2A-A5D6-548B4D290284}"/>
              </a:ext>
            </a:extLst>
          </p:cNvPr>
          <p:cNvPicPr>
            <a:picLocks noChangeAspect="1"/>
          </p:cNvPicPr>
          <p:nvPr/>
        </p:nvPicPr>
        <p:blipFill>
          <a:blip r:embed="rId9"/>
          <a:stretch>
            <a:fillRect/>
          </a:stretch>
        </p:blipFill>
        <p:spPr>
          <a:xfrm>
            <a:off x="6810898" y="1871472"/>
            <a:ext cx="4076700" cy="3152775"/>
          </a:xfrm>
          <a:prstGeom prst="rect">
            <a:avLst/>
          </a:prstGeom>
        </p:spPr>
      </p:pic>
      <p:pic>
        <p:nvPicPr>
          <p:cNvPr id="9" name="Picture 8">
            <a:extLst>
              <a:ext uri="{FF2B5EF4-FFF2-40B4-BE49-F238E27FC236}">
                <a16:creationId xmlns:a16="http://schemas.microsoft.com/office/drawing/2014/main" id="{11281C2B-D43F-4321-81D4-CF0DEAD02B35}"/>
              </a:ext>
            </a:extLst>
          </p:cNvPr>
          <p:cNvPicPr>
            <a:picLocks noChangeAspect="1"/>
          </p:cNvPicPr>
          <p:nvPr/>
        </p:nvPicPr>
        <p:blipFill>
          <a:blip r:embed="rId10"/>
          <a:stretch>
            <a:fillRect/>
          </a:stretch>
        </p:blipFill>
        <p:spPr>
          <a:xfrm>
            <a:off x="7787210" y="5463896"/>
            <a:ext cx="2124075" cy="552450"/>
          </a:xfrm>
          <a:prstGeom prst="rect">
            <a:avLst/>
          </a:prstGeom>
        </p:spPr>
      </p:pic>
      <p:cxnSp>
        <p:nvCxnSpPr>
          <p:cNvPr id="3" name="Straight Connector 2">
            <a:extLst>
              <a:ext uri="{FF2B5EF4-FFF2-40B4-BE49-F238E27FC236}">
                <a16:creationId xmlns:a16="http://schemas.microsoft.com/office/drawing/2014/main" id="{6D89B0C2-287C-FC60-E229-3A5CA6A1C028}"/>
              </a:ext>
            </a:extLst>
          </p:cNvPr>
          <p:cNvCxnSpPr>
            <a:cxnSpLocks/>
          </p:cNvCxnSpPr>
          <p:nvPr/>
        </p:nvCxnSpPr>
        <p:spPr>
          <a:xfrm>
            <a:off x="7014750" y="4374123"/>
            <a:ext cx="1295873"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Oval 3">
            <a:extLst>
              <a:ext uri="{FF2B5EF4-FFF2-40B4-BE49-F238E27FC236}">
                <a16:creationId xmlns:a16="http://schemas.microsoft.com/office/drawing/2014/main" id="{8F215641-4F1F-1BC8-2D32-7963D8A1801D}"/>
              </a:ext>
            </a:extLst>
          </p:cNvPr>
          <p:cNvSpPr/>
          <p:nvPr/>
        </p:nvSpPr>
        <p:spPr>
          <a:xfrm>
            <a:off x="6780419" y="416984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7" name="Straight Connector 6">
            <a:extLst>
              <a:ext uri="{FF2B5EF4-FFF2-40B4-BE49-F238E27FC236}">
                <a16:creationId xmlns:a16="http://schemas.microsoft.com/office/drawing/2014/main" id="{0E47A778-31B3-D5F1-E83C-A02572372769}"/>
              </a:ext>
            </a:extLst>
          </p:cNvPr>
          <p:cNvCxnSpPr/>
          <p:nvPr/>
        </p:nvCxnSpPr>
        <p:spPr>
          <a:xfrm>
            <a:off x="8021749" y="5964664"/>
            <a:ext cx="1108953"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Oval 7">
            <a:extLst>
              <a:ext uri="{FF2B5EF4-FFF2-40B4-BE49-F238E27FC236}">
                <a16:creationId xmlns:a16="http://schemas.microsoft.com/office/drawing/2014/main" id="{09DFC156-12C7-04E2-3CD2-B2689792A4EF}"/>
              </a:ext>
            </a:extLst>
          </p:cNvPr>
          <p:cNvSpPr/>
          <p:nvPr/>
        </p:nvSpPr>
        <p:spPr>
          <a:xfrm>
            <a:off x="9030183" y="601634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295484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p:txBody>
          <a:bodyPr/>
          <a:lstStyle/>
          <a:p>
            <a:r>
              <a:rPr lang="en-US" dirty="0"/>
              <a:t>Creating Required Folders</a:t>
            </a:r>
          </a:p>
        </p:txBody>
      </p:sp>
      <p:sp>
        <p:nvSpPr>
          <p:cNvPr id="3" name="Content Placeholder 2">
            <a:extLst>
              <a:ext uri="{FF2B5EF4-FFF2-40B4-BE49-F238E27FC236}">
                <a16:creationId xmlns:a16="http://schemas.microsoft.com/office/drawing/2014/main" id="{B80E0B0C-650A-17A7-82BB-CE687C99E9C4}"/>
              </a:ext>
            </a:extLst>
          </p:cNvPr>
          <p:cNvSpPr>
            <a:spLocks noGrp="1"/>
          </p:cNvSpPr>
          <p:nvPr>
            <p:ph idx="1"/>
          </p:nvPr>
        </p:nvSpPr>
        <p:spPr/>
        <p:txBody>
          <a:bodyPr/>
          <a:lstStyle/>
          <a:p>
            <a:r>
              <a:rPr lang="en-US" dirty="0"/>
              <a:t>Make sure you are within the Repository folder in the command prompt</a:t>
            </a:r>
          </a:p>
          <a:p>
            <a:r>
              <a:rPr lang="en-US" dirty="0"/>
              <a:t>Create three folders called </a:t>
            </a:r>
            <a:r>
              <a:rPr lang="en-US" b="1" dirty="0"/>
              <a:t>lab, homework </a:t>
            </a:r>
            <a:r>
              <a:rPr lang="en-US" dirty="0"/>
              <a:t>and </a:t>
            </a:r>
            <a:r>
              <a:rPr lang="en-US" b="1" dirty="0"/>
              <a:t>project </a:t>
            </a:r>
            <a:r>
              <a:rPr lang="en-US" dirty="0"/>
              <a:t>in your repository folder</a:t>
            </a:r>
          </a:p>
          <a:p>
            <a:endParaRPr lang="en-US" dirty="0"/>
          </a:p>
          <a:p>
            <a:r>
              <a:rPr lang="en-US" dirty="0"/>
              <a:t>Change current folder to lab</a:t>
            </a:r>
          </a:p>
          <a:p>
            <a:endParaRPr lang="en-US" dirty="0"/>
          </a:p>
          <a:p>
            <a:r>
              <a:rPr lang="en-US" dirty="0"/>
              <a:t>Make folders for all the 8 weeks </a:t>
            </a:r>
          </a:p>
        </p:txBody>
      </p:sp>
      <p:pic>
        <p:nvPicPr>
          <p:cNvPr id="8" name="Picture 7">
            <a:extLst>
              <a:ext uri="{FF2B5EF4-FFF2-40B4-BE49-F238E27FC236}">
                <a16:creationId xmlns:a16="http://schemas.microsoft.com/office/drawing/2014/main" id="{0C7538E3-95BE-4A6B-AAD7-26593C5A2322}"/>
              </a:ext>
            </a:extLst>
          </p:cNvPr>
          <p:cNvPicPr>
            <a:picLocks noChangeAspect="1"/>
          </p:cNvPicPr>
          <p:nvPr/>
        </p:nvPicPr>
        <p:blipFill rotWithShape="1">
          <a:blip r:embed="rId4"/>
          <a:srcRect l="-1" r="-1"/>
          <a:stretch/>
        </p:blipFill>
        <p:spPr>
          <a:xfrm>
            <a:off x="4205285" y="4298068"/>
            <a:ext cx="3781429" cy="266700"/>
          </a:xfrm>
          <a:prstGeom prst="rect">
            <a:avLst/>
          </a:prstGeom>
        </p:spPr>
      </p:pic>
      <p:pic>
        <p:nvPicPr>
          <p:cNvPr id="10" name="Picture 9">
            <a:extLst>
              <a:ext uri="{FF2B5EF4-FFF2-40B4-BE49-F238E27FC236}">
                <a16:creationId xmlns:a16="http://schemas.microsoft.com/office/drawing/2014/main" id="{17409BB5-8035-4B81-B7EF-5D2749C31596}"/>
              </a:ext>
            </a:extLst>
          </p:cNvPr>
          <p:cNvPicPr>
            <a:picLocks noChangeAspect="1"/>
          </p:cNvPicPr>
          <p:nvPr/>
        </p:nvPicPr>
        <p:blipFill>
          <a:blip r:embed="rId5"/>
          <a:stretch>
            <a:fillRect/>
          </a:stretch>
        </p:blipFill>
        <p:spPr>
          <a:xfrm>
            <a:off x="1254730" y="5734049"/>
            <a:ext cx="10023475" cy="266700"/>
          </a:xfrm>
          <a:prstGeom prst="rect">
            <a:avLst/>
          </a:prstGeom>
        </p:spPr>
      </p:pic>
      <p:pic>
        <p:nvPicPr>
          <p:cNvPr id="12" name="Picture 11">
            <a:extLst>
              <a:ext uri="{FF2B5EF4-FFF2-40B4-BE49-F238E27FC236}">
                <a16:creationId xmlns:a16="http://schemas.microsoft.com/office/drawing/2014/main" id="{8D4BAFF4-A12A-4FC8-B073-A6D0D5BEB8DB}"/>
              </a:ext>
            </a:extLst>
          </p:cNvPr>
          <p:cNvPicPr>
            <a:picLocks noChangeAspect="1"/>
          </p:cNvPicPr>
          <p:nvPr/>
        </p:nvPicPr>
        <p:blipFill>
          <a:blip r:embed="rId6"/>
          <a:stretch>
            <a:fillRect/>
          </a:stretch>
        </p:blipFill>
        <p:spPr>
          <a:xfrm>
            <a:off x="2471557" y="3239718"/>
            <a:ext cx="6435587" cy="266700"/>
          </a:xfrm>
          <a:prstGeom prst="rect">
            <a:avLst/>
          </a:prstGeom>
        </p:spPr>
      </p:pic>
      <p:sp>
        <p:nvSpPr>
          <p:cNvPr id="4" name="Oval 3">
            <a:extLst>
              <a:ext uri="{FF2B5EF4-FFF2-40B4-BE49-F238E27FC236}">
                <a16:creationId xmlns:a16="http://schemas.microsoft.com/office/drawing/2014/main" id="{F5203321-6B23-FA63-8618-27E6174E3B80}"/>
              </a:ext>
            </a:extLst>
          </p:cNvPr>
          <p:cNvSpPr/>
          <p:nvPr/>
        </p:nvSpPr>
        <p:spPr>
          <a:xfrm>
            <a:off x="6165948" y="542236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5" name="Oval 4">
            <a:extLst>
              <a:ext uri="{FF2B5EF4-FFF2-40B4-BE49-F238E27FC236}">
                <a16:creationId xmlns:a16="http://schemas.microsoft.com/office/drawing/2014/main" id="{CB81B85D-FD53-B42F-DCB5-2C79675BF277}"/>
              </a:ext>
            </a:extLst>
          </p:cNvPr>
          <p:cNvSpPr/>
          <p:nvPr/>
        </p:nvSpPr>
        <p:spPr>
          <a:xfrm>
            <a:off x="3936636" y="432927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E92AC7B3-576B-5566-EB84-2E8ED46CB739}"/>
              </a:ext>
            </a:extLst>
          </p:cNvPr>
          <p:cNvSpPr/>
          <p:nvPr/>
        </p:nvSpPr>
        <p:spPr>
          <a:xfrm>
            <a:off x="2226057" y="327092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417368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p:txBody>
          <a:bodyPr/>
          <a:lstStyle/>
          <a:p>
            <a:r>
              <a:rPr lang="en-US" dirty="0"/>
              <a:t>Creating Required Files</a:t>
            </a:r>
          </a:p>
        </p:txBody>
      </p:sp>
      <p:sp>
        <p:nvSpPr>
          <p:cNvPr id="3" name="Content Placeholder 2">
            <a:extLst>
              <a:ext uri="{FF2B5EF4-FFF2-40B4-BE49-F238E27FC236}">
                <a16:creationId xmlns:a16="http://schemas.microsoft.com/office/drawing/2014/main" id="{CDDF8C78-2CFA-41FA-E702-903B98DA24B4}"/>
              </a:ext>
            </a:extLst>
          </p:cNvPr>
          <p:cNvSpPr>
            <a:spLocks noGrp="1"/>
          </p:cNvSpPr>
          <p:nvPr>
            <p:ph idx="1"/>
          </p:nvPr>
        </p:nvSpPr>
        <p:spPr>
          <a:xfrm>
            <a:off x="913795" y="2076451"/>
            <a:ext cx="10353762" cy="595558"/>
          </a:xfrm>
        </p:spPr>
        <p:txBody>
          <a:bodyPr/>
          <a:lstStyle/>
          <a:p>
            <a:pPr marL="36900" indent="0">
              <a:buNone/>
            </a:pPr>
            <a:r>
              <a:rPr lang="en-US" dirty="0"/>
              <a:t>Create a Readme.md file within the </a:t>
            </a:r>
            <a:r>
              <a:rPr lang="en-US" b="1" dirty="0"/>
              <a:t>lab/week01 </a:t>
            </a:r>
            <a:r>
              <a:rPr lang="en-US" dirty="0"/>
              <a:t>folder in your </a:t>
            </a:r>
            <a:r>
              <a:rPr lang="en-US" b="1" dirty="0"/>
              <a:t>Visual Studio Code</a:t>
            </a:r>
          </a:p>
        </p:txBody>
      </p:sp>
      <p:pic>
        <p:nvPicPr>
          <p:cNvPr id="14" name="Picture 13">
            <a:extLst>
              <a:ext uri="{FF2B5EF4-FFF2-40B4-BE49-F238E27FC236}">
                <a16:creationId xmlns:a16="http://schemas.microsoft.com/office/drawing/2014/main" id="{AF05DFD5-4EE9-456F-80D9-CCFAC5A83334}"/>
              </a:ext>
            </a:extLst>
          </p:cNvPr>
          <p:cNvPicPr>
            <a:picLocks noChangeAspect="1"/>
          </p:cNvPicPr>
          <p:nvPr/>
        </p:nvPicPr>
        <p:blipFill>
          <a:blip r:embed="rId4"/>
          <a:stretch>
            <a:fillRect/>
          </a:stretch>
        </p:blipFill>
        <p:spPr>
          <a:xfrm>
            <a:off x="1325663" y="2672008"/>
            <a:ext cx="2783350" cy="3866526"/>
          </a:xfrm>
          <a:prstGeom prst="rect">
            <a:avLst/>
          </a:prstGeom>
        </p:spPr>
      </p:pic>
      <p:pic>
        <p:nvPicPr>
          <p:cNvPr id="16" name="Picture 15">
            <a:extLst>
              <a:ext uri="{FF2B5EF4-FFF2-40B4-BE49-F238E27FC236}">
                <a16:creationId xmlns:a16="http://schemas.microsoft.com/office/drawing/2014/main" id="{D3190DA0-80E8-4144-8C46-AC44CC8193B4}"/>
              </a:ext>
            </a:extLst>
          </p:cNvPr>
          <p:cNvPicPr>
            <a:picLocks noChangeAspect="1"/>
          </p:cNvPicPr>
          <p:nvPr/>
        </p:nvPicPr>
        <p:blipFill>
          <a:blip r:embed="rId5"/>
          <a:stretch>
            <a:fillRect/>
          </a:stretch>
        </p:blipFill>
        <p:spPr>
          <a:xfrm>
            <a:off x="5017830" y="4605271"/>
            <a:ext cx="5838825" cy="1457325"/>
          </a:xfrm>
          <a:prstGeom prst="rect">
            <a:avLst/>
          </a:prstGeom>
        </p:spPr>
      </p:pic>
      <p:sp>
        <p:nvSpPr>
          <p:cNvPr id="4" name="Content Placeholder 2">
            <a:extLst>
              <a:ext uri="{FF2B5EF4-FFF2-40B4-BE49-F238E27FC236}">
                <a16:creationId xmlns:a16="http://schemas.microsoft.com/office/drawing/2014/main" id="{E162155F-DEF3-3C49-C475-E730BBD84439}"/>
              </a:ext>
            </a:extLst>
          </p:cNvPr>
          <p:cNvSpPr txBox="1">
            <a:spLocks/>
          </p:cNvSpPr>
          <p:nvPr/>
        </p:nvSpPr>
        <p:spPr>
          <a:xfrm>
            <a:off x="4520881" y="2672008"/>
            <a:ext cx="6956949" cy="163775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800" dirty="0"/>
              <a:t>Fill in the Readme file:</a:t>
            </a:r>
          </a:p>
          <a:p>
            <a:pPr marL="36900" indent="0">
              <a:buNone/>
            </a:pPr>
            <a:r>
              <a:rPr lang="en-US" sz="1800" b="1" dirty="0">
                <a:solidFill>
                  <a:srgbClr val="569CD6"/>
                </a:solidFill>
                <a:effectLst/>
              </a:rPr>
              <a:t>## </a:t>
            </a:r>
            <a:r>
              <a:rPr lang="en-US" sz="1800" b="1" dirty="0">
                <a:solidFill>
                  <a:srgbClr val="808080"/>
                </a:solidFill>
                <a:effectLst/>
              </a:rPr>
              <a:t>&lt;</a:t>
            </a:r>
            <a:r>
              <a:rPr lang="en-US" sz="1800" b="1" dirty="0">
                <a:solidFill>
                  <a:srgbClr val="569CD6"/>
                </a:solidFill>
                <a:effectLst/>
              </a:rPr>
              <a:t>Lab </a:t>
            </a:r>
            <a:r>
              <a:rPr lang="en-US" sz="1800" b="1" dirty="0">
                <a:solidFill>
                  <a:srgbClr val="9CDCFE"/>
                </a:solidFill>
                <a:effectLst/>
              </a:rPr>
              <a:t>Number</a:t>
            </a:r>
            <a:r>
              <a:rPr lang="en-US" sz="1800" b="1" dirty="0">
                <a:solidFill>
                  <a:srgbClr val="808080"/>
                </a:solidFill>
                <a:effectLst/>
              </a:rPr>
              <a:t>&gt;</a:t>
            </a:r>
            <a:endParaRPr lang="en-US" sz="1800" b="0" dirty="0">
              <a:solidFill>
                <a:srgbClr val="D4D4D4"/>
              </a:solidFill>
              <a:effectLst/>
            </a:endParaRPr>
          </a:p>
          <a:p>
            <a:pPr marL="36900" indent="0">
              <a:buNone/>
            </a:pPr>
            <a:r>
              <a:rPr lang="en-US" sz="1800" b="1" dirty="0">
                <a:solidFill>
                  <a:srgbClr val="569CD6"/>
                </a:solidFill>
                <a:effectLst/>
              </a:rPr>
              <a:t>### </a:t>
            </a:r>
            <a:r>
              <a:rPr lang="en-US" sz="1800" b="1" dirty="0">
                <a:solidFill>
                  <a:srgbClr val="808080"/>
                </a:solidFill>
                <a:effectLst/>
              </a:rPr>
              <a:t>&lt;</a:t>
            </a:r>
            <a:r>
              <a:rPr lang="en-US" sz="1800" b="1" dirty="0">
                <a:solidFill>
                  <a:srgbClr val="569CD6"/>
                </a:solidFill>
                <a:effectLst/>
              </a:rPr>
              <a:t>Your </a:t>
            </a:r>
            <a:r>
              <a:rPr lang="en-US" sz="1800" b="1" dirty="0">
                <a:solidFill>
                  <a:srgbClr val="9CDCFE"/>
                </a:solidFill>
                <a:effectLst/>
              </a:rPr>
              <a:t>Name</a:t>
            </a:r>
            <a:r>
              <a:rPr lang="en-US" sz="1800" b="1" dirty="0">
                <a:solidFill>
                  <a:srgbClr val="808080"/>
                </a:solidFill>
                <a:effectLst/>
              </a:rPr>
              <a:t>&gt;</a:t>
            </a:r>
            <a:endParaRPr lang="en-US" sz="1800" b="0" dirty="0">
              <a:solidFill>
                <a:srgbClr val="D4D4D4"/>
              </a:solidFill>
              <a:effectLst/>
            </a:endParaRPr>
          </a:p>
          <a:p>
            <a:pPr marL="36900" indent="0">
              <a:buNone/>
            </a:pPr>
            <a:r>
              <a:rPr lang="en-US" sz="1800" b="0" dirty="0">
                <a:solidFill>
                  <a:srgbClr val="D4D4D4"/>
                </a:solidFill>
                <a:effectLst/>
              </a:rPr>
              <a:t>&lt;Description of what the lab is about&gt;</a:t>
            </a:r>
          </a:p>
          <a:p>
            <a:pPr marL="36900" indent="0">
              <a:buNone/>
            </a:pPr>
            <a:endParaRPr lang="en-US" sz="1800" dirty="0"/>
          </a:p>
        </p:txBody>
      </p:sp>
      <p:sp>
        <p:nvSpPr>
          <p:cNvPr id="5" name="Oval 4">
            <a:extLst>
              <a:ext uri="{FF2B5EF4-FFF2-40B4-BE49-F238E27FC236}">
                <a16:creationId xmlns:a16="http://schemas.microsoft.com/office/drawing/2014/main" id="{4FE5B8FB-919A-F395-93AD-80B078AFF635}"/>
              </a:ext>
            </a:extLst>
          </p:cNvPr>
          <p:cNvSpPr/>
          <p:nvPr/>
        </p:nvSpPr>
        <p:spPr>
          <a:xfrm>
            <a:off x="813276" y="216995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89F218DE-D52C-CE43-2FB4-12DE2C66197E}"/>
              </a:ext>
            </a:extLst>
          </p:cNvPr>
          <p:cNvSpPr/>
          <p:nvPr/>
        </p:nvSpPr>
        <p:spPr>
          <a:xfrm>
            <a:off x="6717034" y="277942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1080157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a:xfrm>
            <a:off x="919119" y="326571"/>
            <a:ext cx="10353762" cy="1261872"/>
          </a:xfrm>
        </p:spPr>
        <p:txBody>
          <a:bodyPr/>
          <a:lstStyle/>
          <a:p>
            <a:r>
              <a:rPr lang="en-US" dirty="0"/>
              <a:t>Creating Required Files</a:t>
            </a:r>
          </a:p>
        </p:txBody>
      </p:sp>
      <p:sp>
        <p:nvSpPr>
          <p:cNvPr id="11" name="Content Placeholder 2">
            <a:extLst>
              <a:ext uri="{FF2B5EF4-FFF2-40B4-BE49-F238E27FC236}">
                <a16:creationId xmlns:a16="http://schemas.microsoft.com/office/drawing/2014/main" id="{193CBF2F-8F6D-4610-8D48-B0C7BC99C561}"/>
              </a:ext>
            </a:extLst>
          </p:cNvPr>
          <p:cNvSpPr>
            <a:spLocks noGrp="1"/>
          </p:cNvSpPr>
          <p:nvPr>
            <p:ph sz="half" idx="1"/>
          </p:nvPr>
        </p:nvSpPr>
        <p:spPr>
          <a:xfrm>
            <a:off x="913796" y="1871472"/>
            <a:ext cx="7257932" cy="4659957"/>
          </a:xfrm>
        </p:spPr>
        <p:txBody>
          <a:bodyPr anchor="t">
            <a:normAutofit fontScale="92500" lnSpcReduction="10000"/>
          </a:bodyPr>
          <a:lstStyle/>
          <a:p>
            <a:pPr marL="36900" indent="0">
              <a:buNone/>
            </a:pPr>
            <a:r>
              <a:rPr lang="en-US" sz="3200" dirty="0"/>
              <a:t>Use </a:t>
            </a:r>
            <a:r>
              <a:rPr lang="en-US" sz="3200" b="1" dirty="0"/>
              <a:t>Windows Explorer</a:t>
            </a:r>
            <a:r>
              <a:rPr lang="en-US" sz="3200" dirty="0"/>
              <a:t>:</a:t>
            </a:r>
          </a:p>
          <a:p>
            <a:r>
              <a:rPr lang="en-US" sz="3200" dirty="0"/>
              <a:t>Copy the Readme.md to all the weeks of the lab folder.</a:t>
            </a:r>
          </a:p>
          <a:p>
            <a:r>
              <a:rPr lang="en-US" sz="3200" dirty="0"/>
              <a:t>Don’t change other readmes now. These can be updated when the other labs are done.</a:t>
            </a:r>
          </a:p>
          <a:p>
            <a:r>
              <a:rPr lang="en-US" sz="3200" dirty="0"/>
              <a:t>Copy the whole content to the homework folder.</a:t>
            </a:r>
          </a:p>
          <a:p>
            <a:r>
              <a:rPr lang="en-US" sz="3200" dirty="0"/>
              <a:t>Leave project folder empty.</a:t>
            </a:r>
          </a:p>
        </p:txBody>
      </p:sp>
      <p:pic>
        <p:nvPicPr>
          <p:cNvPr id="9" name="Picture 8">
            <a:extLst>
              <a:ext uri="{FF2B5EF4-FFF2-40B4-BE49-F238E27FC236}">
                <a16:creationId xmlns:a16="http://schemas.microsoft.com/office/drawing/2014/main" id="{DEEAA4DD-B289-E47B-A7C5-A60E87E9C471}"/>
              </a:ext>
            </a:extLst>
          </p:cNvPr>
          <p:cNvPicPr>
            <a:picLocks noChangeAspect="1"/>
          </p:cNvPicPr>
          <p:nvPr/>
        </p:nvPicPr>
        <p:blipFill>
          <a:blip r:embed="rId4"/>
          <a:stretch>
            <a:fillRect/>
          </a:stretch>
        </p:blipFill>
        <p:spPr>
          <a:xfrm>
            <a:off x="9654920" y="0"/>
            <a:ext cx="2537080" cy="6899480"/>
          </a:xfrm>
          <a:prstGeom prst="rect">
            <a:avLst/>
          </a:prstGeom>
        </p:spPr>
      </p:pic>
    </p:spTree>
    <p:custDataLst>
      <p:tags r:id="rId1"/>
    </p:custDataLst>
    <p:extLst>
      <p:ext uri="{BB962C8B-B14F-4D97-AF65-F5344CB8AC3E}">
        <p14:creationId xmlns:p14="http://schemas.microsoft.com/office/powerpoint/2010/main" val="3254405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7EAD-F777-4EA0-864E-9F9C86A84F04}"/>
              </a:ext>
            </a:extLst>
          </p:cNvPr>
          <p:cNvSpPr>
            <a:spLocks noGrp="1"/>
          </p:cNvSpPr>
          <p:nvPr>
            <p:ph type="title"/>
          </p:nvPr>
        </p:nvSpPr>
        <p:spPr/>
        <p:txBody>
          <a:bodyPr anchor="ctr">
            <a:normAutofit/>
          </a:bodyPr>
          <a:lstStyle/>
          <a:p>
            <a:r>
              <a:rPr lang="en-US" dirty="0"/>
              <a:t>Making the content Readme file</a:t>
            </a:r>
          </a:p>
        </p:txBody>
      </p:sp>
      <p:pic>
        <p:nvPicPr>
          <p:cNvPr id="7" name="Content Placeholder 6">
            <a:extLst>
              <a:ext uri="{FF2B5EF4-FFF2-40B4-BE49-F238E27FC236}">
                <a16:creationId xmlns:a16="http://schemas.microsoft.com/office/drawing/2014/main" id="{69F176B9-84CA-E15E-F32C-D374568EF73E}"/>
              </a:ext>
            </a:extLst>
          </p:cNvPr>
          <p:cNvPicPr>
            <a:picLocks noGrp="1" noChangeAspect="1"/>
          </p:cNvPicPr>
          <p:nvPr>
            <p:ph sz="half" idx="1"/>
          </p:nvPr>
        </p:nvPicPr>
        <p:blipFill>
          <a:blip r:embed="rId4"/>
          <a:stretch>
            <a:fillRect/>
          </a:stretch>
        </p:blipFill>
        <p:spPr>
          <a:xfrm>
            <a:off x="1614073" y="2076450"/>
            <a:ext cx="3456817" cy="3622675"/>
          </a:xfrm>
        </p:spPr>
      </p:pic>
      <p:sp>
        <p:nvSpPr>
          <p:cNvPr id="4" name="Content Placeholder 3">
            <a:extLst>
              <a:ext uri="{FF2B5EF4-FFF2-40B4-BE49-F238E27FC236}">
                <a16:creationId xmlns:a16="http://schemas.microsoft.com/office/drawing/2014/main" id="{5F28BC6A-32F2-BEB7-04DE-FFFA7A6CA5C9}"/>
              </a:ext>
            </a:extLst>
          </p:cNvPr>
          <p:cNvSpPr>
            <a:spLocks noGrp="1"/>
          </p:cNvSpPr>
          <p:nvPr>
            <p:ph sz="half" idx="2"/>
          </p:nvPr>
        </p:nvSpPr>
        <p:spPr>
          <a:xfrm>
            <a:off x="5382228" y="2076451"/>
            <a:ext cx="5885329" cy="3622672"/>
          </a:xfrm>
        </p:spPr>
        <p:txBody>
          <a:bodyPr/>
          <a:lstStyle/>
          <a:p>
            <a:r>
              <a:rPr lang="en-US" dirty="0"/>
              <a:t>As for our main content Readme file, we want to create a table of contents.</a:t>
            </a:r>
          </a:p>
          <a:p>
            <a:r>
              <a:rPr lang="en-US" dirty="0"/>
              <a:t>It will have links to go to the respective folder when clicked</a:t>
            </a:r>
          </a:p>
          <a:p>
            <a:r>
              <a:rPr lang="en-US" dirty="0"/>
              <a:t>We are going to use Markdown</a:t>
            </a:r>
          </a:p>
          <a:p>
            <a:endParaRPr lang="en-US" dirty="0"/>
          </a:p>
        </p:txBody>
      </p:sp>
    </p:spTree>
    <p:custDataLst>
      <p:tags r:id="rId1"/>
    </p:custDataLst>
    <p:extLst>
      <p:ext uri="{BB962C8B-B14F-4D97-AF65-F5344CB8AC3E}">
        <p14:creationId xmlns:p14="http://schemas.microsoft.com/office/powerpoint/2010/main" val="1702632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83B4-FD56-79E4-0C03-9230E9626A74}"/>
              </a:ext>
            </a:extLst>
          </p:cNvPr>
          <p:cNvSpPr>
            <a:spLocks noGrp="1"/>
          </p:cNvSpPr>
          <p:nvPr>
            <p:ph type="title"/>
          </p:nvPr>
        </p:nvSpPr>
        <p:spPr>
          <a:xfrm>
            <a:off x="919119" y="53000"/>
            <a:ext cx="10353762" cy="1261872"/>
          </a:xfrm>
        </p:spPr>
        <p:txBody>
          <a:bodyPr/>
          <a:lstStyle/>
          <a:p>
            <a:r>
              <a:rPr lang="en-US" dirty="0"/>
              <a:t>Making the table</a:t>
            </a:r>
          </a:p>
        </p:txBody>
      </p:sp>
      <p:sp>
        <p:nvSpPr>
          <p:cNvPr id="3" name="Content Placeholder 2">
            <a:extLst>
              <a:ext uri="{FF2B5EF4-FFF2-40B4-BE49-F238E27FC236}">
                <a16:creationId xmlns:a16="http://schemas.microsoft.com/office/drawing/2014/main" id="{419D4290-C2BC-DA71-2F3C-B9CA6D0B00BB}"/>
              </a:ext>
            </a:extLst>
          </p:cNvPr>
          <p:cNvSpPr>
            <a:spLocks noGrp="1"/>
          </p:cNvSpPr>
          <p:nvPr>
            <p:ph sz="half" idx="1"/>
          </p:nvPr>
        </p:nvSpPr>
        <p:spPr>
          <a:xfrm>
            <a:off x="173620" y="1608881"/>
            <a:ext cx="7755038" cy="5034987"/>
          </a:xfrm>
        </p:spPr>
        <p:txBody>
          <a:bodyPr>
            <a:normAutofit fontScale="92500" lnSpcReduction="20000"/>
          </a:bodyPr>
          <a:lstStyle/>
          <a:p>
            <a:pPr marL="36900" indent="0">
              <a:buNone/>
            </a:pPr>
            <a:r>
              <a:rPr lang="en-US" sz="2400" dirty="0">
                <a:latin typeface="Arial" panose="020B0604020202020204" pitchFamily="34" charset="0"/>
                <a:cs typeface="Arial" panose="020B0604020202020204" pitchFamily="34" charset="0"/>
              </a:rPr>
              <a:t>Table:- </a:t>
            </a:r>
          </a:p>
          <a:p>
            <a:pPr marL="36900" indent="0">
              <a:buNone/>
            </a:pPr>
            <a:r>
              <a:rPr lang="en-US" sz="2400" dirty="0">
                <a:latin typeface="Arial" panose="020B0604020202020204" pitchFamily="34" charset="0"/>
                <a:cs typeface="Arial" panose="020B0604020202020204" pitchFamily="34" charset="0"/>
              </a:rPr>
              <a:t>| Homeworks     | Labs           | Project  |</a:t>
            </a:r>
          </a:p>
          <a:p>
            <a:pPr marL="36900" indent="0">
              <a:buNone/>
            </a:pPr>
            <a:r>
              <a:rPr lang="en-US" sz="2400" dirty="0">
                <a:latin typeface="Arial" panose="020B0604020202020204" pitchFamily="34" charset="0"/>
                <a:cs typeface="Arial" panose="020B0604020202020204" pitchFamily="34" charset="0"/>
              </a:rPr>
              <a:t>| :-------------: |:-------------:| :-----:|</a:t>
            </a:r>
          </a:p>
          <a:p>
            <a:pPr marL="36900" indent="0">
              <a:buNone/>
            </a:pPr>
            <a:r>
              <a:rPr lang="en-US" sz="2400" dirty="0">
                <a:latin typeface="Arial" panose="020B0604020202020204" pitchFamily="34" charset="0"/>
                <a:cs typeface="Arial" panose="020B0604020202020204" pitchFamily="34" charset="0"/>
              </a:rPr>
              <a:t>| [week01](</a:t>
            </a:r>
            <a:r>
              <a:rPr lang="en-US" sz="2400" u="sng" dirty="0">
                <a:latin typeface="Arial" panose="020B0604020202020204" pitchFamily="34" charset="0"/>
                <a:cs typeface="Arial" panose="020B0604020202020204" pitchFamily="34" charset="0"/>
              </a:rPr>
              <a:t>homework/week01</a:t>
            </a:r>
            <a:r>
              <a:rPr lang="en-US" sz="2400" dirty="0">
                <a:latin typeface="Arial" panose="020B0604020202020204" pitchFamily="34" charset="0"/>
                <a:cs typeface="Arial" panose="020B0604020202020204" pitchFamily="34" charset="0"/>
              </a:rPr>
              <a:t>) | [week01](</a:t>
            </a:r>
            <a:r>
              <a:rPr lang="en-US" sz="2400" u="sng" dirty="0">
                <a:latin typeface="Arial" panose="020B0604020202020204" pitchFamily="34" charset="0"/>
                <a:cs typeface="Arial" panose="020B0604020202020204" pitchFamily="34" charset="0"/>
              </a:rPr>
              <a:t>lab/week01</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[week02](</a:t>
            </a:r>
            <a:r>
              <a:rPr lang="en-US" sz="2400" u="sng" dirty="0">
                <a:latin typeface="Arial" panose="020B0604020202020204" pitchFamily="34" charset="0"/>
                <a:cs typeface="Arial" panose="020B0604020202020204" pitchFamily="34" charset="0"/>
              </a:rPr>
              <a:t>homework/week02</a:t>
            </a:r>
            <a:r>
              <a:rPr lang="en-US" sz="2400" dirty="0">
                <a:latin typeface="Arial" panose="020B0604020202020204" pitchFamily="34" charset="0"/>
                <a:cs typeface="Arial" panose="020B0604020202020204" pitchFamily="34" charset="0"/>
              </a:rPr>
              <a:t>) | [week02](</a:t>
            </a:r>
            <a:r>
              <a:rPr lang="en-US" sz="2400" u="sng" dirty="0">
                <a:latin typeface="Arial" panose="020B0604020202020204" pitchFamily="34" charset="0"/>
                <a:cs typeface="Arial" panose="020B0604020202020204" pitchFamily="34" charset="0"/>
              </a:rPr>
              <a:t>lab/week02</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[week03](</a:t>
            </a:r>
            <a:r>
              <a:rPr lang="en-US" sz="2400" u="sng" dirty="0">
                <a:latin typeface="Arial" panose="020B0604020202020204" pitchFamily="34" charset="0"/>
                <a:cs typeface="Arial" panose="020B0604020202020204" pitchFamily="34" charset="0"/>
              </a:rPr>
              <a:t>homework/week03</a:t>
            </a:r>
            <a:r>
              <a:rPr lang="en-US" sz="2400" dirty="0">
                <a:latin typeface="Arial" panose="020B0604020202020204" pitchFamily="34" charset="0"/>
                <a:cs typeface="Arial" panose="020B0604020202020204" pitchFamily="34" charset="0"/>
              </a:rPr>
              <a:t>) | [week03](</a:t>
            </a:r>
            <a:r>
              <a:rPr lang="en-US" sz="2400" u="sng" dirty="0">
                <a:latin typeface="Arial" panose="020B0604020202020204" pitchFamily="34" charset="0"/>
                <a:cs typeface="Arial" panose="020B0604020202020204" pitchFamily="34" charset="0"/>
              </a:rPr>
              <a:t>lab/week03</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[week04](</a:t>
            </a:r>
            <a:r>
              <a:rPr lang="en-US" sz="2400" u="sng" dirty="0">
                <a:latin typeface="Arial" panose="020B0604020202020204" pitchFamily="34" charset="0"/>
                <a:cs typeface="Arial" panose="020B0604020202020204" pitchFamily="34" charset="0"/>
              </a:rPr>
              <a:t>homework/week04</a:t>
            </a:r>
            <a:r>
              <a:rPr lang="en-US" sz="2400" dirty="0">
                <a:latin typeface="Arial" panose="020B0604020202020204" pitchFamily="34" charset="0"/>
                <a:cs typeface="Arial" panose="020B0604020202020204" pitchFamily="34" charset="0"/>
              </a:rPr>
              <a:t>) | [week04](</a:t>
            </a:r>
            <a:r>
              <a:rPr lang="en-US" sz="2400" u="sng" dirty="0">
                <a:latin typeface="Arial" panose="020B0604020202020204" pitchFamily="34" charset="0"/>
                <a:cs typeface="Arial" panose="020B0604020202020204" pitchFamily="34" charset="0"/>
              </a:rPr>
              <a:t>lab/week04</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[week05](</a:t>
            </a:r>
            <a:r>
              <a:rPr lang="en-US" sz="2400" u="sng" dirty="0">
                <a:latin typeface="Arial" panose="020B0604020202020204" pitchFamily="34" charset="0"/>
                <a:cs typeface="Arial" panose="020B0604020202020204" pitchFamily="34" charset="0"/>
              </a:rPr>
              <a:t>homework/week05</a:t>
            </a:r>
            <a:r>
              <a:rPr lang="en-US" sz="2400" dirty="0">
                <a:latin typeface="Arial" panose="020B0604020202020204" pitchFamily="34" charset="0"/>
                <a:cs typeface="Arial" panose="020B0604020202020204" pitchFamily="34" charset="0"/>
              </a:rPr>
              <a:t>) | [week05](</a:t>
            </a:r>
            <a:r>
              <a:rPr lang="en-US" sz="2400" u="sng" dirty="0">
                <a:latin typeface="Arial" panose="020B0604020202020204" pitchFamily="34" charset="0"/>
                <a:cs typeface="Arial" panose="020B0604020202020204" pitchFamily="34" charset="0"/>
              </a:rPr>
              <a:t>lab/week05</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[week06](</a:t>
            </a:r>
            <a:r>
              <a:rPr lang="en-US" sz="2400" u="sng" dirty="0">
                <a:latin typeface="Arial" panose="020B0604020202020204" pitchFamily="34" charset="0"/>
                <a:cs typeface="Arial" panose="020B0604020202020204" pitchFamily="34" charset="0"/>
              </a:rPr>
              <a:t>homework/week0</a:t>
            </a:r>
            <a:r>
              <a:rPr lang="en-US" sz="2400" dirty="0">
                <a:latin typeface="Arial" panose="020B0604020202020204" pitchFamily="34" charset="0"/>
                <a:cs typeface="Arial" panose="020B0604020202020204" pitchFamily="34" charset="0"/>
              </a:rPr>
              <a:t>6) | [week06](</a:t>
            </a:r>
            <a:r>
              <a:rPr lang="en-US" sz="2400" u="sng" dirty="0">
                <a:latin typeface="Arial" panose="020B0604020202020204" pitchFamily="34" charset="0"/>
                <a:cs typeface="Arial" panose="020B0604020202020204" pitchFamily="34" charset="0"/>
              </a:rPr>
              <a:t>lab/week06</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[week07](</a:t>
            </a:r>
            <a:r>
              <a:rPr lang="en-US" sz="2400" u="sng" dirty="0">
                <a:latin typeface="Arial" panose="020B0604020202020204" pitchFamily="34" charset="0"/>
                <a:cs typeface="Arial" panose="020B0604020202020204" pitchFamily="34" charset="0"/>
              </a:rPr>
              <a:t>homework/week07</a:t>
            </a:r>
            <a:r>
              <a:rPr lang="en-US" sz="2400" dirty="0">
                <a:latin typeface="Arial" panose="020B0604020202020204" pitchFamily="34" charset="0"/>
                <a:cs typeface="Arial" panose="020B0604020202020204" pitchFamily="34" charset="0"/>
              </a:rPr>
              <a:t>) | [week07](</a:t>
            </a:r>
            <a:r>
              <a:rPr lang="en-US" sz="2400" u="sng" dirty="0">
                <a:latin typeface="Arial" panose="020B0604020202020204" pitchFamily="34" charset="0"/>
                <a:cs typeface="Arial" panose="020B0604020202020204" pitchFamily="34" charset="0"/>
              </a:rPr>
              <a:t>lab/week07</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[week08](</a:t>
            </a:r>
            <a:r>
              <a:rPr lang="en-US" sz="2400" u="sng" dirty="0">
                <a:latin typeface="Arial" panose="020B0604020202020204" pitchFamily="34" charset="0"/>
                <a:cs typeface="Arial" panose="020B0604020202020204" pitchFamily="34" charset="0"/>
              </a:rPr>
              <a:t>homework/week08</a:t>
            </a:r>
            <a:r>
              <a:rPr lang="en-US" sz="2400" dirty="0">
                <a:latin typeface="Arial" panose="020B0604020202020204" pitchFamily="34" charset="0"/>
                <a:cs typeface="Arial" panose="020B0604020202020204" pitchFamily="34" charset="0"/>
              </a:rPr>
              <a:t>) | [week08](</a:t>
            </a:r>
            <a:r>
              <a:rPr lang="en-US" sz="2400" u="sng" dirty="0">
                <a:latin typeface="Arial" panose="020B0604020202020204" pitchFamily="34" charset="0"/>
                <a:cs typeface="Arial" panose="020B0604020202020204" pitchFamily="34" charset="0"/>
              </a:rPr>
              <a:t>lab/week08</a:t>
            </a:r>
            <a:r>
              <a:rPr lang="en-US" sz="2400" dirty="0">
                <a:latin typeface="Arial" panose="020B0604020202020204" pitchFamily="34" charset="0"/>
                <a:cs typeface="Arial" panose="020B0604020202020204" pitchFamily="34" charset="0"/>
              </a:rPr>
              <a:t>) |  |</a:t>
            </a:r>
          </a:p>
        </p:txBody>
      </p:sp>
      <p:sp>
        <p:nvSpPr>
          <p:cNvPr id="4" name="Content Placeholder 3">
            <a:extLst>
              <a:ext uri="{FF2B5EF4-FFF2-40B4-BE49-F238E27FC236}">
                <a16:creationId xmlns:a16="http://schemas.microsoft.com/office/drawing/2014/main" id="{CD8173FE-32BB-899F-65D5-581E15B90C74}"/>
              </a:ext>
            </a:extLst>
          </p:cNvPr>
          <p:cNvSpPr>
            <a:spLocks noGrp="1"/>
          </p:cNvSpPr>
          <p:nvPr>
            <p:ph sz="half" idx="2"/>
          </p:nvPr>
        </p:nvSpPr>
        <p:spPr>
          <a:xfrm>
            <a:off x="7627717" y="1020863"/>
            <a:ext cx="4309640" cy="3944676"/>
          </a:xfrm>
          <a:ln w="38100">
            <a:solidFill>
              <a:srgbClr val="FF0000"/>
            </a:solidFill>
          </a:ln>
        </p:spPr>
        <p:txBody>
          <a:bodyPr>
            <a:normAutofit fontScale="92500" lnSpcReduction="20000"/>
          </a:bodyPr>
          <a:lstStyle/>
          <a:p>
            <a:pPr marL="36900" indent="0" algn="ctr">
              <a:buNone/>
            </a:pPr>
            <a:r>
              <a:rPr lang="en-US" sz="2000" b="1" u="sng" dirty="0"/>
              <a:t>Format</a:t>
            </a:r>
          </a:p>
          <a:p>
            <a:r>
              <a:rPr lang="en-US" sz="2000" dirty="0"/>
              <a:t>The dashes denote span of column</a:t>
            </a:r>
          </a:p>
          <a:p>
            <a:r>
              <a:rPr lang="en-US" sz="2000" dirty="0"/>
              <a:t>Column Text Alignment</a:t>
            </a:r>
          </a:p>
          <a:p>
            <a:pPr lvl="1"/>
            <a:r>
              <a:rPr lang="en-US" sz="2000" dirty="0"/>
              <a:t>Left Alignment –</a:t>
            </a:r>
          </a:p>
          <a:p>
            <a:pPr lvl="2"/>
            <a:r>
              <a:rPr lang="en-US" sz="2000" dirty="0"/>
              <a:t>Default without colons</a:t>
            </a:r>
          </a:p>
          <a:p>
            <a:pPr lvl="1"/>
            <a:r>
              <a:rPr lang="en-US" sz="2000" dirty="0"/>
              <a:t>Center Alignment –</a:t>
            </a:r>
          </a:p>
          <a:p>
            <a:pPr lvl="2"/>
            <a:r>
              <a:rPr lang="en-US" sz="2000" dirty="0"/>
              <a:t>Both sides colon</a:t>
            </a:r>
          </a:p>
          <a:p>
            <a:pPr lvl="1"/>
            <a:r>
              <a:rPr lang="en-US" sz="2000" dirty="0"/>
              <a:t>Right Alignment –</a:t>
            </a:r>
          </a:p>
          <a:p>
            <a:pPr lvl="2"/>
            <a:r>
              <a:rPr lang="en-US" sz="2000" dirty="0"/>
              <a:t> Colon on the right side</a:t>
            </a:r>
          </a:p>
          <a:p>
            <a:r>
              <a:rPr lang="en-US" sz="2100" dirty="0"/>
              <a:t>|| is one column</a:t>
            </a:r>
          </a:p>
        </p:txBody>
      </p:sp>
      <p:sp>
        <p:nvSpPr>
          <p:cNvPr id="5" name="Rectangle 4">
            <a:extLst>
              <a:ext uri="{FF2B5EF4-FFF2-40B4-BE49-F238E27FC236}">
                <a16:creationId xmlns:a16="http://schemas.microsoft.com/office/drawing/2014/main" id="{F852CF3A-D6F1-7204-498C-52209C422783}"/>
              </a:ext>
            </a:extLst>
          </p:cNvPr>
          <p:cNvSpPr/>
          <p:nvPr/>
        </p:nvSpPr>
        <p:spPr>
          <a:xfrm>
            <a:off x="254643" y="2503170"/>
            <a:ext cx="4158350" cy="42291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BF06C17-020F-0408-9CF1-1E49A0E20375}"/>
              </a:ext>
            </a:extLst>
          </p:cNvPr>
          <p:cNvCxnSpPr>
            <a:cxnSpLocks/>
            <a:stCxn id="5" idx="3"/>
          </p:cNvCxnSpPr>
          <p:nvPr/>
        </p:nvCxnSpPr>
        <p:spPr>
          <a:xfrm>
            <a:off x="4412993" y="2714625"/>
            <a:ext cx="32147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65226C2-A77B-B6CD-94A7-285AC1554E10}"/>
              </a:ext>
            </a:extLst>
          </p:cNvPr>
          <p:cNvSpPr txBox="1">
            <a:spLocks/>
          </p:cNvSpPr>
          <p:nvPr/>
        </p:nvSpPr>
        <p:spPr>
          <a:xfrm>
            <a:off x="254643" y="674813"/>
            <a:ext cx="7073199" cy="126187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solidFill>
                  <a:srgbClr val="FF0000"/>
                </a:solidFill>
              </a:rPr>
              <a:t>Syntax</a:t>
            </a:r>
          </a:p>
        </p:txBody>
      </p:sp>
      <p:sp>
        <p:nvSpPr>
          <p:cNvPr id="10" name="Rectangle 9">
            <a:extLst>
              <a:ext uri="{FF2B5EF4-FFF2-40B4-BE49-F238E27FC236}">
                <a16:creationId xmlns:a16="http://schemas.microsoft.com/office/drawing/2014/main" id="{C1883D10-C680-8679-B07A-E9D20FC1B869}"/>
              </a:ext>
            </a:extLst>
          </p:cNvPr>
          <p:cNvSpPr/>
          <p:nvPr/>
        </p:nvSpPr>
        <p:spPr>
          <a:xfrm>
            <a:off x="5440680" y="5185461"/>
            <a:ext cx="1623060" cy="393102"/>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extBox 10">
            <a:extLst>
              <a:ext uri="{FF2B5EF4-FFF2-40B4-BE49-F238E27FC236}">
                <a16:creationId xmlns:a16="http://schemas.microsoft.com/office/drawing/2014/main" id="{D7D759E8-6121-6B5E-D3F0-B43388788E54}"/>
              </a:ext>
            </a:extLst>
          </p:cNvPr>
          <p:cNvSpPr txBox="1"/>
          <p:nvPr/>
        </p:nvSpPr>
        <p:spPr>
          <a:xfrm>
            <a:off x="7627717" y="5185461"/>
            <a:ext cx="4309640" cy="369332"/>
          </a:xfrm>
          <a:prstGeom prst="rect">
            <a:avLst/>
          </a:prstGeom>
          <a:noFill/>
        </p:spPr>
        <p:txBody>
          <a:bodyPr wrap="square" rtlCol="0">
            <a:spAutoFit/>
          </a:bodyPr>
          <a:lstStyle/>
          <a:p>
            <a:r>
              <a:rPr lang="en-US" dirty="0">
                <a:solidFill>
                  <a:srgbClr val="00B0F0"/>
                </a:solidFill>
              </a:rPr>
              <a:t>Link Address of the Folder (Relative Path)</a:t>
            </a:r>
          </a:p>
        </p:txBody>
      </p:sp>
      <p:cxnSp>
        <p:nvCxnSpPr>
          <p:cNvPr id="13" name="Straight Arrow Connector 12">
            <a:extLst>
              <a:ext uri="{FF2B5EF4-FFF2-40B4-BE49-F238E27FC236}">
                <a16:creationId xmlns:a16="http://schemas.microsoft.com/office/drawing/2014/main" id="{94555F48-3FA9-9B92-59CC-599D8C51A741}"/>
              </a:ext>
            </a:extLst>
          </p:cNvPr>
          <p:cNvCxnSpPr>
            <a:endCxn id="11" idx="1"/>
          </p:cNvCxnSpPr>
          <p:nvPr/>
        </p:nvCxnSpPr>
        <p:spPr>
          <a:xfrm flipV="1">
            <a:off x="7063740" y="5370127"/>
            <a:ext cx="563977" cy="1340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2D92A51-EC02-197B-1F21-F222B9737650}"/>
              </a:ext>
            </a:extLst>
          </p:cNvPr>
          <p:cNvSpPr/>
          <p:nvPr/>
        </p:nvSpPr>
        <p:spPr>
          <a:xfrm>
            <a:off x="4286250" y="5578563"/>
            <a:ext cx="1154430" cy="3931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5" name="TextBox 14">
            <a:extLst>
              <a:ext uri="{FF2B5EF4-FFF2-40B4-BE49-F238E27FC236}">
                <a16:creationId xmlns:a16="http://schemas.microsoft.com/office/drawing/2014/main" id="{C0BA17F7-47C2-F3BA-D70D-B8661E297274}"/>
              </a:ext>
            </a:extLst>
          </p:cNvPr>
          <p:cNvSpPr txBox="1"/>
          <p:nvPr/>
        </p:nvSpPr>
        <p:spPr>
          <a:xfrm>
            <a:off x="7627717" y="5603452"/>
            <a:ext cx="4309640" cy="369332"/>
          </a:xfrm>
          <a:prstGeom prst="rect">
            <a:avLst/>
          </a:prstGeom>
          <a:noFill/>
        </p:spPr>
        <p:txBody>
          <a:bodyPr wrap="square" rtlCol="0">
            <a:spAutoFit/>
          </a:bodyPr>
          <a:lstStyle/>
          <a:p>
            <a:r>
              <a:rPr lang="en-US" dirty="0">
                <a:solidFill>
                  <a:srgbClr val="00B050"/>
                </a:solidFill>
              </a:rPr>
              <a:t>Link Text that would be visible</a:t>
            </a:r>
          </a:p>
        </p:txBody>
      </p:sp>
      <p:cxnSp>
        <p:nvCxnSpPr>
          <p:cNvPr id="16" name="Straight Arrow Connector 15">
            <a:extLst>
              <a:ext uri="{FF2B5EF4-FFF2-40B4-BE49-F238E27FC236}">
                <a16:creationId xmlns:a16="http://schemas.microsoft.com/office/drawing/2014/main" id="{CCAA17FA-A112-A20D-E470-57BA72FEE6EA}"/>
              </a:ext>
            </a:extLst>
          </p:cNvPr>
          <p:cNvCxnSpPr>
            <a:cxnSpLocks/>
            <a:endCxn id="15" idx="1"/>
          </p:cNvCxnSpPr>
          <p:nvPr/>
        </p:nvCxnSpPr>
        <p:spPr>
          <a:xfrm flipV="1">
            <a:off x="5456378" y="5788118"/>
            <a:ext cx="2171339" cy="2249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53018A-DD21-7EA8-6930-741EB5F9F8EC}"/>
              </a:ext>
            </a:extLst>
          </p:cNvPr>
          <p:cNvSpPr/>
          <p:nvPr/>
        </p:nvSpPr>
        <p:spPr>
          <a:xfrm>
            <a:off x="7050503" y="6069066"/>
            <a:ext cx="426744" cy="39310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9" name="TextBox 18">
            <a:extLst>
              <a:ext uri="{FF2B5EF4-FFF2-40B4-BE49-F238E27FC236}">
                <a16:creationId xmlns:a16="http://schemas.microsoft.com/office/drawing/2014/main" id="{9F182423-BC80-F3E0-0084-17E4CDC9C373}"/>
              </a:ext>
            </a:extLst>
          </p:cNvPr>
          <p:cNvSpPr txBox="1"/>
          <p:nvPr/>
        </p:nvSpPr>
        <p:spPr>
          <a:xfrm>
            <a:off x="8041224" y="6059044"/>
            <a:ext cx="3615160" cy="369332"/>
          </a:xfrm>
          <a:prstGeom prst="rect">
            <a:avLst/>
          </a:prstGeom>
          <a:noFill/>
        </p:spPr>
        <p:txBody>
          <a:bodyPr wrap="square" rtlCol="0">
            <a:spAutoFit/>
          </a:bodyPr>
          <a:lstStyle/>
          <a:p>
            <a:r>
              <a:rPr lang="en-US" dirty="0">
                <a:solidFill>
                  <a:srgbClr val="FFFF00"/>
                </a:solidFill>
              </a:rPr>
              <a:t>Blank Cell</a:t>
            </a:r>
          </a:p>
        </p:txBody>
      </p:sp>
      <p:cxnSp>
        <p:nvCxnSpPr>
          <p:cNvPr id="20" name="Straight Arrow Connector 19">
            <a:extLst>
              <a:ext uri="{FF2B5EF4-FFF2-40B4-BE49-F238E27FC236}">
                <a16:creationId xmlns:a16="http://schemas.microsoft.com/office/drawing/2014/main" id="{788F3A8A-87AD-50BC-8297-6EC529756A1C}"/>
              </a:ext>
            </a:extLst>
          </p:cNvPr>
          <p:cNvCxnSpPr/>
          <p:nvPr/>
        </p:nvCxnSpPr>
        <p:spPr>
          <a:xfrm flipV="1">
            <a:off x="7488822" y="6230307"/>
            <a:ext cx="563977" cy="1340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AE0D55-5745-CB50-1777-A10EE916F1F2}"/>
              </a:ext>
            </a:extLst>
          </p:cNvPr>
          <p:cNvSpPr txBox="1"/>
          <p:nvPr/>
        </p:nvSpPr>
        <p:spPr>
          <a:xfrm>
            <a:off x="6121078" y="2049728"/>
            <a:ext cx="3615160" cy="369332"/>
          </a:xfrm>
          <a:prstGeom prst="rect">
            <a:avLst/>
          </a:prstGeom>
          <a:noFill/>
        </p:spPr>
        <p:txBody>
          <a:bodyPr wrap="square" rtlCol="0">
            <a:spAutoFit/>
          </a:bodyPr>
          <a:lstStyle/>
          <a:p>
            <a:r>
              <a:rPr lang="en-US" dirty="0">
                <a:solidFill>
                  <a:srgbClr val="FFC000"/>
                </a:solidFill>
              </a:rPr>
              <a:t>Cell Headings</a:t>
            </a:r>
          </a:p>
        </p:txBody>
      </p:sp>
      <p:sp>
        <p:nvSpPr>
          <p:cNvPr id="22" name="Rectangle 21">
            <a:extLst>
              <a:ext uri="{FF2B5EF4-FFF2-40B4-BE49-F238E27FC236}">
                <a16:creationId xmlns:a16="http://schemas.microsoft.com/office/drawing/2014/main" id="{3D1D4E7D-02C3-7E7E-4BE5-895C98C3F3EA}"/>
              </a:ext>
            </a:extLst>
          </p:cNvPr>
          <p:cNvSpPr/>
          <p:nvPr/>
        </p:nvSpPr>
        <p:spPr>
          <a:xfrm>
            <a:off x="254642" y="2038555"/>
            <a:ext cx="4953965" cy="422910"/>
          </a:xfrm>
          <a:prstGeom prst="rect">
            <a:avLst/>
          </a:prstGeom>
          <a:noFill/>
          <a:ln w="190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2A38515-806D-F19E-7449-8890030C772C}"/>
              </a:ext>
            </a:extLst>
          </p:cNvPr>
          <p:cNvCxnSpPr>
            <a:cxnSpLocks/>
          </p:cNvCxnSpPr>
          <p:nvPr/>
        </p:nvCxnSpPr>
        <p:spPr>
          <a:xfrm>
            <a:off x="5226493" y="2230694"/>
            <a:ext cx="84443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6263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5A54-9776-3FB6-28B2-E5A08A65332D}"/>
              </a:ext>
            </a:extLst>
          </p:cNvPr>
          <p:cNvSpPr>
            <a:spLocks noGrp="1"/>
          </p:cNvSpPr>
          <p:nvPr>
            <p:ph type="title"/>
          </p:nvPr>
        </p:nvSpPr>
        <p:spPr>
          <a:xfrm>
            <a:off x="913795" y="5224967"/>
            <a:ext cx="10353762" cy="1257300"/>
          </a:xfrm>
        </p:spPr>
        <p:txBody>
          <a:bodyPr>
            <a:normAutofit/>
          </a:bodyPr>
          <a:lstStyle/>
          <a:p>
            <a:r>
              <a:rPr lang="en-US" sz="2800" dirty="0"/>
              <a:t>Any submissions after 10 days of due date will be marked out of 50 only</a:t>
            </a:r>
          </a:p>
        </p:txBody>
      </p:sp>
      <p:pic>
        <p:nvPicPr>
          <p:cNvPr id="5" name="Content Placeholder 4">
            <a:extLst>
              <a:ext uri="{FF2B5EF4-FFF2-40B4-BE49-F238E27FC236}">
                <a16:creationId xmlns:a16="http://schemas.microsoft.com/office/drawing/2014/main" id="{B878DA1F-F3CE-723C-9A80-CD7C80E4C177}"/>
              </a:ext>
            </a:extLst>
          </p:cNvPr>
          <p:cNvPicPr>
            <a:picLocks noGrp="1" noChangeAspect="1"/>
          </p:cNvPicPr>
          <p:nvPr>
            <p:ph idx="1"/>
          </p:nvPr>
        </p:nvPicPr>
        <p:blipFill>
          <a:blip r:embed="rId4"/>
          <a:stretch>
            <a:fillRect/>
          </a:stretch>
        </p:blipFill>
        <p:spPr>
          <a:xfrm>
            <a:off x="4728601" y="2019300"/>
            <a:ext cx="2724150" cy="1247775"/>
          </a:xfrm>
        </p:spPr>
      </p:pic>
      <p:pic>
        <p:nvPicPr>
          <p:cNvPr id="7" name="Picture 6">
            <a:extLst>
              <a:ext uri="{FF2B5EF4-FFF2-40B4-BE49-F238E27FC236}">
                <a16:creationId xmlns:a16="http://schemas.microsoft.com/office/drawing/2014/main" id="{7D5A1D65-6E8B-B2F6-0729-85253D387D35}"/>
              </a:ext>
            </a:extLst>
          </p:cNvPr>
          <p:cNvPicPr>
            <a:picLocks noChangeAspect="1"/>
          </p:cNvPicPr>
          <p:nvPr/>
        </p:nvPicPr>
        <p:blipFill>
          <a:blip r:embed="rId5"/>
          <a:stretch>
            <a:fillRect/>
          </a:stretch>
        </p:blipFill>
        <p:spPr>
          <a:xfrm>
            <a:off x="1194826" y="3798346"/>
            <a:ext cx="9791700" cy="895350"/>
          </a:xfrm>
          <a:prstGeom prst="rect">
            <a:avLst/>
          </a:prstGeom>
        </p:spPr>
      </p:pic>
      <p:sp>
        <p:nvSpPr>
          <p:cNvPr id="8" name="Title 1">
            <a:extLst>
              <a:ext uri="{FF2B5EF4-FFF2-40B4-BE49-F238E27FC236}">
                <a16:creationId xmlns:a16="http://schemas.microsoft.com/office/drawing/2014/main" id="{F8C3F9A9-7ACB-AF12-A1CE-979B7D92B7F8}"/>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Grading And Late Policies</a:t>
            </a:r>
            <a:endParaRPr lang="en-US" dirty="0"/>
          </a:p>
        </p:txBody>
      </p:sp>
      <p:cxnSp>
        <p:nvCxnSpPr>
          <p:cNvPr id="10" name="Straight Connector 9">
            <a:extLst>
              <a:ext uri="{FF2B5EF4-FFF2-40B4-BE49-F238E27FC236}">
                <a16:creationId xmlns:a16="http://schemas.microsoft.com/office/drawing/2014/main" id="{5B23CACF-1C87-3668-2687-FD13372901F2}"/>
              </a:ext>
            </a:extLst>
          </p:cNvPr>
          <p:cNvCxnSpPr/>
          <p:nvPr/>
        </p:nvCxnSpPr>
        <p:spPr>
          <a:xfrm>
            <a:off x="6877455" y="3208707"/>
            <a:ext cx="321013" cy="0"/>
          </a:xfrm>
          <a:prstGeom prst="line">
            <a:avLst/>
          </a:prstGeom>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3929788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7EAD-F777-4EA0-864E-9F9C86A84F04}"/>
              </a:ext>
            </a:extLst>
          </p:cNvPr>
          <p:cNvSpPr>
            <a:spLocks noGrp="1"/>
          </p:cNvSpPr>
          <p:nvPr>
            <p:ph type="title"/>
          </p:nvPr>
        </p:nvSpPr>
        <p:spPr>
          <a:xfrm>
            <a:off x="913794" y="393775"/>
            <a:ext cx="10353762" cy="1257300"/>
          </a:xfrm>
        </p:spPr>
        <p:txBody>
          <a:bodyPr anchor="ctr">
            <a:normAutofit/>
          </a:bodyPr>
          <a:lstStyle/>
          <a:p>
            <a:r>
              <a:rPr lang="en-US" dirty="0"/>
              <a:t>Editing the Readme file</a:t>
            </a:r>
          </a:p>
        </p:txBody>
      </p:sp>
      <p:sp>
        <p:nvSpPr>
          <p:cNvPr id="3" name="Title 1">
            <a:extLst>
              <a:ext uri="{FF2B5EF4-FFF2-40B4-BE49-F238E27FC236}">
                <a16:creationId xmlns:a16="http://schemas.microsoft.com/office/drawing/2014/main" id="{1FBF83B8-1E2C-43B4-E2E8-A9AB6F042F96}"/>
              </a:ext>
            </a:extLst>
          </p:cNvPr>
          <p:cNvSpPr txBox="1">
            <a:spLocks/>
          </p:cNvSpPr>
          <p:nvPr/>
        </p:nvSpPr>
        <p:spPr>
          <a:xfrm>
            <a:off x="913794" y="5546203"/>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The README.md file should look like this at the end of this step</a:t>
            </a:r>
          </a:p>
        </p:txBody>
      </p:sp>
      <p:pic>
        <p:nvPicPr>
          <p:cNvPr id="5" name="Picture 4">
            <a:extLst>
              <a:ext uri="{FF2B5EF4-FFF2-40B4-BE49-F238E27FC236}">
                <a16:creationId xmlns:a16="http://schemas.microsoft.com/office/drawing/2014/main" id="{CE9C6E97-E373-E37E-5B82-6B049EA3CFD5}"/>
              </a:ext>
            </a:extLst>
          </p:cNvPr>
          <p:cNvPicPr>
            <a:picLocks noChangeAspect="1"/>
          </p:cNvPicPr>
          <p:nvPr/>
        </p:nvPicPr>
        <p:blipFill>
          <a:blip r:embed="rId4"/>
          <a:stretch>
            <a:fillRect/>
          </a:stretch>
        </p:blipFill>
        <p:spPr>
          <a:xfrm>
            <a:off x="2222475" y="1369268"/>
            <a:ext cx="7747050" cy="4466307"/>
          </a:xfrm>
          <a:prstGeom prst="rect">
            <a:avLst/>
          </a:prstGeom>
        </p:spPr>
      </p:pic>
    </p:spTree>
    <p:custDataLst>
      <p:tags r:id="rId1"/>
    </p:custDataLst>
    <p:extLst>
      <p:ext uri="{BB962C8B-B14F-4D97-AF65-F5344CB8AC3E}">
        <p14:creationId xmlns:p14="http://schemas.microsoft.com/office/powerpoint/2010/main" val="272415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sp>
        <p:nvSpPr>
          <p:cNvPr id="4" name="Content Placeholder 3">
            <a:extLst>
              <a:ext uri="{FF2B5EF4-FFF2-40B4-BE49-F238E27FC236}">
                <a16:creationId xmlns:a16="http://schemas.microsoft.com/office/drawing/2014/main" id="{792544DD-1AE9-D0EB-37C8-DFA8256D5E99}"/>
              </a:ext>
            </a:extLst>
          </p:cNvPr>
          <p:cNvSpPr>
            <a:spLocks noGrp="1"/>
          </p:cNvSpPr>
          <p:nvPr>
            <p:ph idx="1"/>
          </p:nvPr>
        </p:nvSpPr>
        <p:spPr/>
        <p:txBody>
          <a:bodyPr/>
          <a:lstStyle/>
          <a:p>
            <a:pPr marL="36900" indent="0">
              <a:buNone/>
            </a:pPr>
            <a:r>
              <a:rPr lang="en-US" dirty="0">
                <a:solidFill>
                  <a:srgbClr val="F2ECDA"/>
                </a:solidFill>
                <a:latin typeface="Arial" panose="020B0604020202020204" pitchFamily="34" charset="0"/>
                <a:cs typeface="Arial" panose="020B0604020202020204" pitchFamily="34" charset="0"/>
              </a:rPr>
              <a:t>Within the repository in command prompt: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user.name &lt;</a:t>
            </a:r>
            <a:r>
              <a:rPr lang="en-US" dirty="0" err="1">
                <a:solidFill>
                  <a:srgbClr val="00B0F0"/>
                </a:solidFill>
                <a:latin typeface="Arial" panose="020B0604020202020204" pitchFamily="34" charset="0"/>
                <a:cs typeface="Arial" panose="020B0604020202020204" pitchFamily="34" charset="0"/>
              </a:rPr>
              <a:t>yourName</a:t>
            </a:r>
            <a:r>
              <a:rPr lang="en-US" dirty="0">
                <a:solidFill>
                  <a:srgbClr val="00B0F0"/>
                </a:solidFill>
                <a:latin typeface="Arial" panose="020B0604020202020204" pitchFamily="34" charset="0"/>
                <a:cs typeface="Arial" panose="020B0604020202020204" pitchFamily="34" charset="0"/>
              </a:rPr>
              <a:t>&gt;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a:t>
            </a:r>
            <a:r>
              <a:rPr lang="en-US" dirty="0" err="1">
                <a:solidFill>
                  <a:srgbClr val="00B0F0"/>
                </a:solidFill>
                <a:latin typeface="Arial" panose="020B0604020202020204" pitchFamily="34" charset="0"/>
                <a:cs typeface="Arial" panose="020B0604020202020204" pitchFamily="34" charset="0"/>
              </a:rPr>
              <a:t>user.email</a:t>
            </a:r>
            <a:r>
              <a:rPr lang="en-US" dirty="0">
                <a:solidFill>
                  <a:srgbClr val="00B0F0"/>
                </a:solidFill>
                <a:latin typeface="Arial" panose="020B0604020202020204" pitchFamily="34" charset="0"/>
                <a:cs typeface="Arial" panose="020B0604020202020204" pitchFamily="34" charset="0"/>
              </a:rPr>
              <a:t> &lt;GitHub email&gt;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a:t>
            </a:r>
            <a:r>
              <a:rPr lang="en-US" dirty="0" err="1">
                <a:solidFill>
                  <a:srgbClr val="00B0F0"/>
                </a:solidFill>
                <a:latin typeface="Arial" panose="020B0604020202020204" pitchFamily="34" charset="0"/>
                <a:cs typeface="Arial" panose="020B0604020202020204" pitchFamily="34" charset="0"/>
              </a:rPr>
              <a:t>credential.username</a:t>
            </a:r>
            <a:r>
              <a:rPr lang="en-US" dirty="0">
                <a:solidFill>
                  <a:srgbClr val="00B0F0"/>
                </a:solidFill>
                <a:latin typeface="Arial" panose="020B0604020202020204" pitchFamily="34" charset="0"/>
                <a:cs typeface="Arial" panose="020B0604020202020204" pitchFamily="34" charset="0"/>
              </a:rPr>
              <a:t> &lt;</a:t>
            </a:r>
            <a:r>
              <a:rPr lang="en-US" dirty="0" err="1">
                <a:solidFill>
                  <a:srgbClr val="00B0F0"/>
                </a:solidFill>
                <a:latin typeface="Arial" panose="020B0604020202020204" pitchFamily="34" charset="0"/>
                <a:cs typeface="Arial" panose="020B0604020202020204" pitchFamily="34" charset="0"/>
              </a:rPr>
              <a:t>yourUsername</a:t>
            </a:r>
            <a:r>
              <a:rPr lang="en-US" dirty="0">
                <a:solidFill>
                  <a:srgbClr val="00B0F0"/>
                </a:solidFill>
                <a:latin typeface="Arial" panose="020B0604020202020204" pitchFamily="34" charset="0"/>
                <a:cs typeface="Arial" panose="020B0604020202020204" pitchFamily="34" charset="0"/>
              </a:rPr>
              <a:t>&gt;</a:t>
            </a:r>
          </a:p>
          <a:p>
            <a:endParaRPr lang="en-US"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6EF8DE7E-E91D-CC29-8D94-71788FFA673D}"/>
              </a:ext>
            </a:extLst>
          </p:cNvPr>
          <p:cNvSpPr/>
          <p:nvPr/>
        </p:nvSpPr>
        <p:spPr>
          <a:xfrm>
            <a:off x="5675539" y="445778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C63B21B8-1D0E-EEB4-5C36-5AE309910D32}"/>
              </a:ext>
            </a:extLst>
          </p:cNvPr>
          <p:cNvSpPr/>
          <p:nvPr/>
        </p:nvSpPr>
        <p:spPr>
          <a:xfrm>
            <a:off x="5675539" y="5175037"/>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5A643E66-5729-AF09-022C-F749272D49EA}"/>
              </a:ext>
            </a:extLst>
          </p:cNvPr>
          <p:cNvSpPr/>
          <p:nvPr/>
        </p:nvSpPr>
        <p:spPr>
          <a:xfrm>
            <a:off x="5675539" y="579196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a:extLst>
              <a:ext uri="{FF2B5EF4-FFF2-40B4-BE49-F238E27FC236}">
                <a16:creationId xmlns:a16="http://schemas.microsoft.com/office/drawing/2014/main" id="{6B2705FE-73D2-A8B5-2488-FB92724B00BB}"/>
              </a:ext>
            </a:extLst>
          </p:cNvPr>
          <p:cNvPicPr>
            <a:picLocks noChangeAspect="1"/>
          </p:cNvPicPr>
          <p:nvPr/>
        </p:nvPicPr>
        <p:blipFill>
          <a:blip r:embed="rId4"/>
          <a:stretch>
            <a:fillRect/>
          </a:stretch>
        </p:blipFill>
        <p:spPr>
          <a:xfrm>
            <a:off x="219075" y="5367418"/>
            <a:ext cx="11972925" cy="285750"/>
          </a:xfrm>
          <a:prstGeom prst="rect">
            <a:avLst/>
          </a:prstGeom>
        </p:spPr>
      </p:pic>
      <p:pic>
        <p:nvPicPr>
          <p:cNvPr id="15" name="Picture 14">
            <a:extLst>
              <a:ext uri="{FF2B5EF4-FFF2-40B4-BE49-F238E27FC236}">
                <a16:creationId xmlns:a16="http://schemas.microsoft.com/office/drawing/2014/main" id="{528FCDD3-B38D-C477-E249-3563A9E9DAE6}"/>
              </a:ext>
            </a:extLst>
          </p:cNvPr>
          <p:cNvPicPr>
            <a:picLocks noChangeAspect="1"/>
          </p:cNvPicPr>
          <p:nvPr/>
        </p:nvPicPr>
        <p:blipFill>
          <a:blip r:embed="rId5"/>
          <a:stretch>
            <a:fillRect/>
          </a:stretch>
        </p:blipFill>
        <p:spPr>
          <a:xfrm>
            <a:off x="924443" y="4707929"/>
            <a:ext cx="10048875" cy="466725"/>
          </a:xfrm>
          <a:prstGeom prst="rect">
            <a:avLst/>
          </a:prstGeom>
        </p:spPr>
      </p:pic>
      <p:pic>
        <p:nvPicPr>
          <p:cNvPr id="17" name="Picture 16">
            <a:extLst>
              <a:ext uri="{FF2B5EF4-FFF2-40B4-BE49-F238E27FC236}">
                <a16:creationId xmlns:a16="http://schemas.microsoft.com/office/drawing/2014/main" id="{3A9D8B3C-DCE3-655C-EA61-051A4194A0FE}"/>
              </a:ext>
            </a:extLst>
          </p:cNvPr>
          <p:cNvPicPr>
            <a:picLocks noChangeAspect="1"/>
          </p:cNvPicPr>
          <p:nvPr/>
        </p:nvPicPr>
        <p:blipFill>
          <a:blip r:embed="rId6"/>
          <a:stretch>
            <a:fillRect/>
          </a:stretch>
        </p:blipFill>
        <p:spPr>
          <a:xfrm>
            <a:off x="4082" y="6041209"/>
            <a:ext cx="12192000" cy="414381"/>
          </a:xfrm>
          <a:prstGeom prst="rect">
            <a:avLst/>
          </a:prstGeom>
        </p:spPr>
      </p:pic>
    </p:spTree>
    <p:custDataLst>
      <p:tags r:id="rId1"/>
    </p:custDataLst>
    <p:extLst>
      <p:ext uri="{BB962C8B-B14F-4D97-AF65-F5344CB8AC3E}">
        <p14:creationId xmlns:p14="http://schemas.microsoft.com/office/powerpoint/2010/main" val="2932231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sp>
        <p:nvSpPr>
          <p:cNvPr id="4" name="Content Placeholder 3">
            <a:extLst>
              <a:ext uri="{FF2B5EF4-FFF2-40B4-BE49-F238E27FC236}">
                <a16:creationId xmlns:a16="http://schemas.microsoft.com/office/drawing/2014/main" id="{AF0E9606-771A-1211-7493-7BD8873D1BDE}"/>
              </a:ext>
            </a:extLst>
          </p:cNvPr>
          <p:cNvSpPr>
            <a:spLocks noGrp="1"/>
          </p:cNvSpPr>
          <p:nvPr>
            <p:ph idx="1"/>
          </p:nvPr>
        </p:nvSpPr>
        <p:spPr>
          <a:xfrm>
            <a:off x="163286" y="2076450"/>
            <a:ext cx="5108305" cy="4171950"/>
          </a:xfrm>
        </p:spPr>
        <p:txBody>
          <a:bodyPr/>
          <a:lstStyle/>
          <a:p>
            <a:pPr marL="36900" indent="0">
              <a:buNone/>
            </a:pPr>
            <a:r>
              <a:rPr lang="en-US" dirty="0">
                <a:solidFill>
                  <a:srgbClr val="F2ECDA"/>
                </a:solidFill>
                <a:latin typeface="Arial" panose="020B0604020202020204" pitchFamily="34" charset="0"/>
                <a:cs typeface="Arial" panose="020B0604020202020204" pitchFamily="34" charset="0"/>
              </a:rPr>
              <a:t>Staging the changes:</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add *</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commit -m “Initial Commit”</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6566EE8-4096-93DC-008D-B7292689066E}"/>
              </a:ext>
            </a:extLst>
          </p:cNvPr>
          <p:cNvPicPr>
            <a:picLocks noChangeAspect="1"/>
          </p:cNvPicPr>
          <p:nvPr/>
        </p:nvPicPr>
        <p:blipFill>
          <a:blip r:embed="rId4"/>
          <a:stretch>
            <a:fillRect/>
          </a:stretch>
        </p:blipFill>
        <p:spPr>
          <a:xfrm>
            <a:off x="5271591" y="2173305"/>
            <a:ext cx="6867525" cy="381000"/>
          </a:xfrm>
          <a:prstGeom prst="rect">
            <a:avLst/>
          </a:prstGeom>
        </p:spPr>
      </p:pic>
      <p:pic>
        <p:nvPicPr>
          <p:cNvPr id="11" name="Picture 10">
            <a:extLst>
              <a:ext uri="{FF2B5EF4-FFF2-40B4-BE49-F238E27FC236}">
                <a16:creationId xmlns:a16="http://schemas.microsoft.com/office/drawing/2014/main" id="{AD242611-7760-65DD-FE94-FF721188815F}"/>
              </a:ext>
            </a:extLst>
          </p:cNvPr>
          <p:cNvPicPr>
            <a:picLocks noChangeAspect="1"/>
          </p:cNvPicPr>
          <p:nvPr/>
        </p:nvPicPr>
        <p:blipFill>
          <a:blip r:embed="rId5"/>
          <a:stretch>
            <a:fillRect/>
          </a:stretch>
        </p:blipFill>
        <p:spPr>
          <a:xfrm>
            <a:off x="5271591" y="2924176"/>
            <a:ext cx="6867525" cy="3602554"/>
          </a:xfrm>
          <a:prstGeom prst="rect">
            <a:avLst/>
          </a:prstGeom>
        </p:spPr>
      </p:pic>
    </p:spTree>
    <p:custDataLst>
      <p:tags r:id="rId1"/>
    </p:custDataLst>
    <p:extLst>
      <p:ext uri="{BB962C8B-B14F-4D97-AF65-F5344CB8AC3E}">
        <p14:creationId xmlns:p14="http://schemas.microsoft.com/office/powerpoint/2010/main" val="1061256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pic>
        <p:nvPicPr>
          <p:cNvPr id="7" name="Picture 6">
            <a:extLst>
              <a:ext uri="{FF2B5EF4-FFF2-40B4-BE49-F238E27FC236}">
                <a16:creationId xmlns:a16="http://schemas.microsoft.com/office/drawing/2014/main" id="{6A532BA9-BD33-49C2-BEE6-5BBF60E5D9CC}"/>
              </a:ext>
            </a:extLst>
          </p:cNvPr>
          <p:cNvPicPr>
            <a:picLocks noChangeAspect="1"/>
          </p:cNvPicPr>
          <p:nvPr/>
        </p:nvPicPr>
        <p:blipFill>
          <a:blip r:embed="rId4"/>
          <a:stretch>
            <a:fillRect/>
          </a:stretch>
        </p:blipFill>
        <p:spPr>
          <a:xfrm>
            <a:off x="7612113" y="1782625"/>
            <a:ext cx="4302542" cy="4611058"/>
          </a:xfrm>
          <a:prstGeom prst="rect">
            <a:avLst/>
          </a:prstGeom>
        </p:spPr>
      </p:pic>
      <p:sp>
        <p:nvSpPr>
          <p:cNvPr id="3" name="Content Placeholder 3">
            <a:extLst>
              <a:ext uri="{FF2B5EF4-FFF2-40B4-BE49-F238E27FC236}">
                <a16:creationId xmlns:a16="http://schemas.microsoft.com/office/drawing/2014/main" id="{8E586735-D8A8-C0A6-6168-66E87A7A9383}"/>
              </a:ext>
            </a:extLst>
          </p:cNvPr>
          <p:cNvSpPr>
            <a:spLocks noGrp="1"/>
          </p:cNvSpPr>
          <p:nvPr>
            <p:ph idx="1"/>
          </p:nvPr>
        </p:nvSpPr>
        <p:spPr>
          <a:xfrm>
            <a:off x="762538" y="1989364"/>
            <a:ext cx="6713921" cy="4611058"/>
          </a:xfrm>
        </p:spPr>
        <p:txBody>
          <a:bodyPr>
            <a:normAutofit/>
          </a:bodyPr>
          <a:lstStyle/>
          <a:p>
            <a:pPr marL="36900" indent="0">
              <a:buNone/>
            </a:pPr>
            <a:r>
              <a:rPr lang="en-US" dirty="0">
                <a:solidFill>
                  <a:srgbClr val="F2ECDA"/>
                </a:solidFill>
                <a:latin typeface="Arial" panose="020B0604020202020204" pitchFamily="34" charset="0"/>
                <a:cs typeface="Arial" panose="020B0604020202020204" pitchFamily="34" charset="0"/>
              </a:rPr>
              <a:t>Uploading the changes:</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push origin</a:t>
            </a: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36900" indent="0">
              <a:buNone/>
            </a:pPr>
            <a:r>
              <a:rPr lang="en-US" dirty="0">
                <a:solidFill>
                  <a:srgbClr val="FFFF00"/>
                </a:solidFill>
                <a:latin typeface="Arial" panose="020B0604020202020204" pitchFamily="34" charset="0"/>
                <a:cs typeface="Arial" panose="020B0604020202020204" pitchFamily="34" charset="0"/>
              </a:rPr>
              <a:t>If the password is asked in the command prompt, the input will not be shown. Please enter the full password and press enter.</a:t>
            </a:r>
          </a:p>
        </p:txBody>
      </p:sp>
      <p:pic>
        <p:nvPicPr>
          <p:cNvPr id="5" name="Picture 4">
            <a:extLst>
              <a:ext uri="{FF2B5EF4-FFF2-40B4-BE49-F238E27FC236}">
                <a16:creationId xmlns:a16="http://schemas.microsoft.com/office/drawing/2014/main" id="{548054A0-67B9-D64C-32AA-20152108FE00}"/>
              </a:ext>
            </a:extLst>
          </p:cNvPr>
          <p:cNvPicPr>
            <a:picLocks noChangeAspect="1"/>
          </p:cNvPicPr>
          <p:nvPr/>
        </p:nvPicPr>
        <p:blipFill>
          <a:blip r:embed="rId5"/>
          <a:stretch>
            <a:fillRect/>
          </a:stretch>
        </p:blipFill>
        <p:spPr>
          <a:xfrm>
            <a:off x="626886" y="3044497"/>
            <a:ext cx="6985227" cy="2165505"/>
          </a:xfrm>
          <a:prstGeom prst="rect">
            <a:avLst/>
          </a:prstGeom>
        </p:spPr>
      </p:pic>
    </p:spTree>
    <p:custDataLst>
      <p:tags r:id="rId1"/>
    </p:custDataLst>
    <p:extLst>
      <p:ext uri="{BB962C8B-B14F-4D97-AF65-F5344CB8AC3E}">
        <p14:creationId xmlns:p14="http://schemas.microsoft.com/office/powerpoint/2010/main" val="1192511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5DB0-0942-433F-8CCF-256561849E89}"/>
              </a:ext>
            </a:extLst>
          </p:cNvPr>
          <p:cNvSpPr>
            <a:spLocks noGrp="1"/>
          </p:cNvSpPr>
          <p:nvPr>
            <p:ph type="title"/>
          </p:nvPr>
        </p:nvSpPr>
        <p:spPr>
          <a:xfrm>
            <a:off x="913795" y="609600"/>
            <a:ext cx="10353762" cy="1261872"/>
          </a:xfrm>
        </p:spPr>
        <p:txBody>
          <a:bodyPr anchor="ctr">
            <a:normAutofit/>
          </a:bodyPr>
          <a:lstStyle/>
          <a:p>
            <a:r>
              <a:rPr lang="en-US" dirty="0"/>
              <a:t>Final Look</a:t>
            </a:r>
          </a:p>
        </p:txBody>
      </p:sp>
      <p:pic>
        <p:nvPicPr>
          <p:cNvPr id="6" name="Picture 5">
            <a:extLst>
              <a:ext uri="{FF2B5EF4-FFF2-40B4-BE49-F238E27FC236}">
                <a16:creationId xmlns:a16="http://schemas.microsoft.com/office/drawing/2014/main" id="{D10C88BE-06C4-4FDD-BC17-942B0ECB11BE}"/>
              </a:ext>
            </a:extLst>
          </p:cNvPr>
          <p:cNvPicPr>
            <a:picLocks noChangeAspect="1"/>
          </p:cNvPicPr>
          <p:nvPr/>
        </p:nvPicPr>
        <p:blipFill>
          <a:blip r:embed="rId4"/>
          <a:stretch>
            <a:fillRect/>
          </a:stretch>
        </p:blipFill>
        <p:spPr>
          <a:xfrm>
            <a:off x="6761849" y="1740848"/>
            <a:ext cx="4150661" cy="4743614"/>
          </a:xfrm>
          <a:prstGeom prst="rect">
            <a:avLst/>
          </a:prstGeom>
          <a:noFill/>
        </p:spPr>
      </p:pic>
      <p:pic>
        <p:nvPicPr>
          <p:cNvPr id="8" name="Picture 7">
            <a:extLst>
              <a:ext uri="{FF2B5EF4-FFF2-40B4-BE49-F238E27FC236}">
                <a16:creationId xmlns:a16="http://schemas.microsoft.com/office/drawing/2014/main" id="{6BFE16C9-C7CA-44BF-B73B-AB5EF95C8476}"/>
              </a:ext>
            </a:extLst>
          </p:cNvPr>
          <p:cNvPicPr>
            <a:picLocks noChangeAspect="1"/>
          </p:cNvPicPr>
          <p:nvPr/>
        </p:nvPicPr>
        <p:blipFill>
          <a:blip r:embed="rId5"/>
          <a:stretch>
            <a:fillRect/>
          </a:stretch>
        </p:blipFill>
        <p:spPr>
          <a:xfrm>
            <a:off x="1155555" y="1740848"/>
            <a:ext cx="5476957" cy="2259355"/>
          </a:xfrm>
          <a:prstGeom prst="rect">
            <a:avLst/>
          </a:prstGeom>
        </p:spPr>
      </p:pic>
      <p:pic>
        <p:nvPicPr>
          <p:cNvPr id="10" name="Picture 9">
            <a:extLst>
              <a:ext uri="{FF2B5EF4-FFF2-40B4-BE49-F238E27FC236}">
                <a16:creationId xmlns:a16="http://schemas.microsoft.com/office/drawing/2014/main" id="{394239D1-4EA1-42A8-A07C-23EA857E153F}"/>
              </a:ext>
            </a:extLst>
          </p:cNvPr>
          <p:cNvPicPr>
            <a:picLocks noChangeAspect="1"/>
          </p:cNvPicPr>
          <p:nvPr/>
        </p:nvPicPr>
        <p:blipFill>
          <a:blip r:embed="rId6"/>
          <a:stretch>
            <a:fillRect/>
          </a:stretch>
        </p:blipFill>
        <p:spPr>
          <a:xfrm>
            <a:off x="1155555" y="4042875"/>
            <a:ext cx="5476957" cy="2438400"/>
          </a:xfrm>
          <a:prstGeom prst="rect">
            <a:avLst/>
          </a:prstGeom>
        </p:spPr>
      </p:pic>
    </p:spTree>
    <p:custDataLst>
      <p:tags r:id="rId1"/>
    </p:custDataLst>
    <p:extLst>
      <p:ext uri="{BB962C8B-B14F-4D97-AF65-F5344CB8AC3E}">
        <p14:creationId xmlns:p14="http://schemas.microsoft.com/office/powerpoint/2010/main" val="2988570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ADDC15-0DDF-435F-A5F1-203320D3B0CB}"/>
              </a:ext>
            </a:extLst>
          </p:cNvPr>
          <p:cNvSpPr>
            <a:spLocks noGrp="1"/>
          </p:cNvSpPr>
          <p:nvPr>
            <p:ph type="title"/>
          </p:nvPr>
        </p:nvSpPr>
        <p:spPr>
          <a:xfrm>
            <a:off x="913795" y="609600"/>
            <a:ext cx="10353762" cy="1261872"/>
          </a:xfrm>
        </p:spPr>
        <p:txBody>
          <a:bodyPr/>
          <a:lstStyle/>
          <a:p>
            <a:r>
              <a:rPr lang="en-US" dirty="0"/>
              <a:t>Committing using VS Code</a:t>
            </a:r>
          </a:p>
        </p:txBody>
      </p:sp>
      <p:pic>
        <p:nvPicPr>
          <p:cNvPr id="5" name="Picture 4">
            <a:extLst>
              <a:ext uri="{FF2B5EF4-FFF2-40B4-BE49-F238E27FC236}">
                <a16:creationId xmlns:a16="http://schemas.microsoft.com/office/drawing/2014/main" id="{4895355F-5060-4D61-9319-4BEA7BAED3CA}"/>
              </a:ext>
            </a:extLst>
          </p:cNvPr>
          <p:cNvPicPr>
            <a:picLocks noChangeAspect="1"/>
          </p:cNvPicPr>
          <p:nvPr/>
        </p:nvPicPr>
        <p:blipFill>
          <a:blip r:embed="rId4"/>
          <a:stretch>
            <a:fillRect/>
          </a:stretch>
        </p:blipFill>
        <p:spPr>
          <a:xfrm>
            <a:off x="1844191" y="2217128"/>
            <a:ext cx="3017091" cy="3622672"/>
          </a:xfrm>
          <a:prstGeom prst="rect">
            <a:avLst/>
          </a:prstGeom>
          <a:noFill/>
        </p:spPr>
      </p:pic>
      <p:pic>
        <p:nvPicPr>
          <p:cNvPr id="7" name="Picture 6">
            <a:extLst>
              <a:ext uri="{FF2B5EF4-FFF2-40B4-BE49-F238E27FC236}">
                <a16:creationId xmlns:a16="http://schemas.microsoft.com/office/drawing/2014/main" id="{4DAB6B93-E29E-4996-9A8D-B4582C5AECD4}"/>
              </a:ext>
            </a:extLst>
          </p:cNvPr>
          <p:cNvPicPr>
            <a:picLocks noChangeAspect="1"/>
          </p:cNvPicPr>
          <p:nvPr/>
        </p:nvPicPr>
        <p:blipFill>
          <a:blip r:embed="rId5"/>
          <a:stretch>
            <a:fillRect/>
          </a:stretch>
        </p:blipFill>
        <p:spPr>
          <a:xfrm>
            <a:off x="6090676" y="2441278"/>
            <a:ext cx="1962150" cy="1171575"/>
          </a:xfrm>
          <a:prstGeom prst="rect">
            <a:avLst/>
          </a:prstGeom>
        </p:spPr>
      </p:pic>
      <p:pic>
        <p:nvPicPr>
          <p:cNvPr id="9" name="Picture 8">
            <a:extLst>
              <a:ext uri="{FF2B5EF4-FFF2-40B4-BE49-F238E27FC236}">
                <a16:creationId xmlns:a16="http://schemas.microsoft.com/office/drawing/2014/main" id="{51A02936-1102-4879-844D-E92D1C11622E}"/>
              </a:ext>
            </a:extLst>
          </p:cNvPr>
          <p:cNvPicPr>
            <a:picLocks noChangeAspect="1"/>
          </p:cNvPicPr>
          <p:nvPr/>
        </p:nvPicPr>
        <p:blipFill>
          <a:blip r:embed="rId6"/>
          <a:stretch>
            <a:fillRect/>
          </a:stretch>
        </p:blipFill>
        <p:spPr>
          <a:xfrm>
            <a:off x="5682552" y="4182659"/>
            <a:ext cx="5067300" cy="1447800"/>
          </a:xfrm>
          <a:prstGeom prst="rect">
            <a:avLst/>
          </a:prstGeom>
        </p:spPr>
      </p:pic>
    </p:spTree>
    <p:custDataLst>
      <p:tags r:id="rId1"/>
    </p:custDataLst>
    <p:extLst>
      <p:ext uri="{BB962C8B-B14F-4D97-AF65-F5344CB8AC3E}">
        <p14:creationId xmlns:p14="http://schemas.microsoft.com/office/powerpoint/2010/main" val="241048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a:xfrm>
            <a:off x="913795" y="0"/>
            <a:ext cx="10353762" cy="1257300"/>
          </a:xfrm>
        </p:spPr>
        <p:txBody>
          <a:bodyPr/>
          <a:lstStyle/>
          <a:p>
            <a:r>
              <a:rPr lang="en-US" dirty="0"/>
              <a:t>To Hand In</a:t>
            </a:r>
          </a:p>
        </p:txBody>
      </p:sp>
      <p:sp>
        <p:nvSpPr>
          <p:cNvPr id="3" name="Content Placeholder 2">
            <a:extLst>
              <a:ext uri="{FF2B5EF4-FFF2-40B4-BE49-F238E27FC236}">
                <a16:creationId xmlns:a16="http://schemas.microsoft.com/office/drawing/2014/main" id="{97DBCAFC-3DD0-422E-B336-FE0E3728C2C7}"/>
              </a:ext>
            </a:extLst>
          </p:cNvPr>
          <p:cNvSpPr>
            <a:spLocks noGrp="1"/>
          </p:cNvSpPr>
          <p:nvPr>
            <p:ph idx="1"/>
          </p:nvPr>
        </p:nvSpPr>
        <p:spPr>
          <a:xfrm>
            <a:off x="913795" y="972201"/>
            <a:ext cx="10353762" cy="1132920"/>
          </a:xfrm>
        </p:spPr>
        <p:txBody>
          <a:bodyPr/>
          <a:lstStyle/>
          <a:p>
            <a:pPr algn="ctr"/>
            <a:r>
              <a:rPr lang="en-US" dirty="0"/>
              <a:t>Submit your GitHub URL into the online Lab assignment link</a:t>
            </a:r>
          </a:p>
          <a:p>
            <a:pPr algn="ctr"/>
            <a:r>
              <a:rPr lang="en-US" dirty="0"/>
              <a:t>Due Date: On the class day of Next Lab</a:t>
            </a:r>
          </a:p>
        </p:txBody>
      </p:sp>
      <p:pic>
        <p:nvPicPr>
          <p:cNvPr id="6" name="Picture 5">
            <a:extLst>
              <a:ext uri="{FF2B5EF4-FFF2-40B4-BE49-F238E27FC236}">
                <a16:creationId xmlns:a16="http://schemas.microsoft.com/office/drawing/2014/main" id="{85EEFBC6-EC31-727D-7C2D-C9145209CE12}"/>
              </a:ext>
            </a:extLst>
          </p:cNvPr>
          <p:cNvPicPr>
            <a:picLocks noChangeAspect="1"/>
          </p:cNvPicPr>
          <p:nvPr/>
        </p:nvPicPr>
        <p:blipFill>
          <a:blip r:embed="rId3"/>
          <a:stretch>
            <a:fillRect/>
          </a:stretch>
        </p:blipFill>
        <p:spPr>
          <a:xfrm>
            <a:off x="1857718" y="2105121"/>
            <a:ext cx="8465916" cy="4454083"/>
          </a:xfrm>
          <a:prstGeom prst="rect">
            <a:avLst/>
          </a:prstGeom>
        </p:spPr>
      </p:pic>
    </p:spTree>
    <p:custDataLst>
      <p:tags r:id="rId1"/>
    </p:custDataLst>
    <p:extLst>
      <p:ext uri="{BB962C8B-B14F-4D97-AF65-F5344CB8AC3E}">
        <p14:creationId xmlns:p14="http://schemas.microsoft.com/office/powerpoint/2010/main" val="265580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a:xfrm>
            <a:off x="919119" y="267956"/>
            <a:ext cx="10353762" cy="2949806"/>
          </a:xfrm>
        </p:spPr>
        <p:txBody>
          <a:bodyPr/>
          <a:lstStyle/>
          <a:p>
            <a:r>
              <a:rPr lang="en-US" dirty="0"/>
              <a:t>Rubrics:</a:t>
            </a:r>
          </a:p>
        </p:txBody>
      </p:sp>
      <p:pic>
        <p:nvPicPr>
          <p:cNvPr id="7" name="Picture 6">
            <a:extLst>
              <a:ext uri="{FF2B5EF4-FFF2-40B4-BE49-F238E27FC236}">
                <a16:creationId xmlns:a16="http://schemas.microsoft.com/office/drawing/2014/main" id="{5FCD1A8A-FFBC-4CA7-8B86-2DD116D2DEAC}"/>
              </a:ext>
            </a:extLst>
          </p:cNvPr>
          <p:cNvPicPr>
            <a:picLocks noChangeAspect="1"/>
          </p:cNvPicPr>
          <p:nvPr/>
        </p:nvPicPr>
        <p:blipFill rotWithShape="1">
          <a:blip r:embed="rId4"/>
          <a:srcRect t="46934" b="20179"/>
          <a:stretch/>
        </p:blipFill>
        <p:spPr>
          <a:xfrm>
            <a:off x="1509712" y="3217762"/>
            <a:ext cx="9172575" cy="1632030"/>
          </a:xfrm>
          <a:prstGeom prst="rect">
            <a:avLst/>
          </a:prstGeom>
        </p:spPr>
      </p:pic>
    </p:spTree>
    <p:custDataLst>
      <p:tags r:id="rId1"/>
    </p:custDataLst>
    <p:extLst>
      <p:ext uri="{BB962C8B-B14F-4D97-AF65-F5344CB8AC3E}">
        <p14:creationId xmlns:p14="http://schemas.microsoft.com/office/powerpoint/2010/main" val="407743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2E28-C361-49EC-AB8B-8CE1D9FC3E5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C6CF313-F229-4B9D-942E-FE6B067B3B15}"/>
              </a:ext>
            </a:extLst>
          </p:cNvPr>
          <p:cNvSpPr>
            <a:spLocks noGrp="1"/>
          </p:cNvSpPr>
          <p:nvPr>
            <p:ph type="subTitle" idx="1"/>
          </p:nvPr>
        </p:nvSpPr>
        <p:spPr/>
        <p:txBody>
          <a:bodyPr/>
          <a:lstStyle/>
          <a:p>
            <a:r>
              <a:rPr lang="en-US" dirty="0"/>
              <a:t>Any Questions?</a:t>
            </a:r>
          </a:p>
        </p:txBody>
      </p:sp>
    </p:spTree>
    <p:custDataLst>
      <p:tags r:id="rId1"/>
    </p:custDataLst>
    <p:extLst>
      <p:ext uri="{BB962C8B-B14F-4D97-AF65-F5344CB8AC3E}">
        <p14:creationId xmlns:p14="http://schemas.microsoft.com/office/powerpoint/2010/main" val="429450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F30C-7792-3250-0F4B-AEF672FFF142}"/>
              </a:ext>
            </a:extLst>
          </p:cNvPr>
          <p:cNvSpPr>
            <a:spLocks noGrp="1"/>
          </p:cNvSpPr>
          <p:nvPr>
            <p:ph type="title"/>
          </p:nvPr>
        </p:nvSpPr>
        <p:spPr/>
        <p:txBody>
          <a:bodyPr/>
          <a:lstStyle/>
          <a:p>
            <a:r>
              <a:rPr lang="en-US" dirty="0"/>
              <a:t>Quick recap of GitHub from Class</a:t>
            </a:r>
          </a:p>
        </p:txBody>
      </p:sp>
      <p:sp>
        <p:nvSpPr>
          <p:cNvPr id="3" name="Content Placeholder 2">
            <a:extLst>
              <a:ext uri="{FF2B5EF4-FFF2-40B4-BE49-F238E27FC236}">
                <a16:creationId xmlns:a16="http://schemas.microsoft.com/office/drawing/2014/main" id="{BE6AD7B3-BF39-7E43-C983-BC401CD8BBE6}"/>
              </a:ext>
            </a:extLst>
          </p:cNvPr>
          <p:cNvSpPr>
            <a:spLocks noGrp="1"/>
          </p:cNvSpPr>
          <p:nvPr>
            <p:ph idx="1"/>
          </p:nvPr>
        </p:nvSpPr>
        <p:spPr>
          <a:xfrm>
            <a:off x="913795" y="2076450"/>
            <a:ext cx="10353762" cy="4266477"/>
          </a:xfrm>
        </p:spPr>
        <p:txBody>
          <a:bodyPr>
            <a:normAutofit lnSpcReduction="10000"/>
          </a:bodyPr>
          <a:lstStyle/>
          <a:p>
            <a:r>
              <a:rPr lang="en-US" b="0" i="0" dirty="0">
                <a:effectLst/>
                <a:latin typeface="Roboto" panose="02000000000000000000" pitchFamily="2" charset="0"/>
              </a:rPr>
              <a:t>GitHub is a place to store and share code, manage projects, and build software.</a:t>
            </a:r>
          </a:p>
          <a:p>
            <a:r>
              <a:rPr lang="en-US" dirty="0">
                <a:effectLst/>
                <a:latin typeface="Roboto" panose="02000000000000000000" pitchFamily="2" charset="0"/>
              </a:rPr>
              <a:t>Advantages of GitHub:</a:t>
            </a:r>
          </a:p>
          <a:p>
            <a:pPr lvl="1"/>
            <a:r>
              <a:rPr lang="en-US" dirty="0">
                <a:effectLst/>
                <a:latin typeface="Roboto" panose="02000000000000000000" pitchFamily="2" charset="0"/>
              </a:rPr>
              <a:t>Collaboration/ Teamwork</a:t>
            </a:r>
          </a:p>
          <a:p>
            <a:pPr lvl="1"/>
            <a:r>
              <a:rPr lang="en-US" dirty="0">
                <a:effectLst/>
                <a:latin typeface="Roboto" panose="02000000000000000000" pitchFamily="2" charset="0"/>
              </a:rPr>
              <a:t>Showcasing work and documentation</a:t>
            </a:r>
          </a:p>
          <a:p>
            <a:pPr lvl="1"/>
            <a:r>
              <a:rPr lang="en-US" dirty="0">
                <a:effectLst/>
                <a:latin typeface="Roboto" panose="02000000000000000000" pitchFamily="2" charset="0"/>
              </a:rPr>
              <a:t>Version control and bug fixing</a:t>
            </a:r>
          </a:p>
          <a:p>
            <a:pPr lvl="1"/>
            <a:r>
              <a:rPr lang="en-US" dirty="0">
                <a:effectLst/>
                <a:latin typeface="Roboto" panose="02000000000000000000" pitchFamily="2" charset="0"/>
              </a:rPr>
              <a:t>Integrates with most used platforms (Google Cloud, etc.)</a:t>
            </a:r>
          </a:p>
          <a:p>
            <a:r>
              <a:rPr lang="en-US" b="0" i="0" dirty="0">
                <a:effectLst/>
                <a:latin typeface="Roboto" panose="02000000000000000000" pitchFamily="2" charset="0"/>
              </a:rPr>
              <a:t>To start using Texas A&amp;M University's Enterprise GitHub, you first need a personal GitHub account. Reusing an existing account is okay if you already have one, or you can create a new one just for work</a:t>
            </a:r>
            <a:endParaRPr lang="en-US" dirty="0"/>
          </a:p>
        </p:txBody>
      </p:sp>
    </p:spTree>
    <p:custDataLst>
      <p:tags r:id="rId1"/>
    </p:custDataLst>
    <p:extLst>
      <p:ext uri="{BB962C8B-B14F-4D97-AF65-F5344CB8AC3E}">
        <p14:creationId xmlns:p14="http://schemas.microsoft.com/office/powerpoint/2010/main" val="331047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C019-B434-4B58-8F7C-6E3042A814BE}"/>
              </a:ext>
            </a:extLst>
          </p:cNvPr>
          <p:cNvSpPr>
            <a:spLocks noGrp="1"/>
          </p:cNvSpPr>
          <p:nvPr>
            <p:ph type="title"/>
          </p:nvPr>
        </p:nvSpPr>
        <p:spPr>
          <a:xfrm>
            <a:off x="913795" y="609600"/>
            <a:ext cx="6078132" cy="1256145"/>
          </a:xfrm>
        </p:spPr>
        <p:txBody>
          <a:bodyPr>
            <a:normAutofit fontScale="90000"/>
          </a:bodyPr>
          <a:lstStyle/>
          <a:p>
            <a:pPr algn="l"/>
            <a:r>
              <a:rPr lang="en-US" dirty="0"/>
              <a:t>Create TAMU GitHub account</a:t>
            </a:r>
          </a:p>
        </p:txBody>
      </p:sp>
      <p:sp>
        <p:nvSpPr>
          <p:cNvPr id="3" name="Content Placeholder 2">
            <a:extLst>
              <a:ext uri="{FF2B5EF4-FFF2-40B4-BE49-F238E27FC236}">
                <a16:creationId xmlns:a16="http://schemas.microsoft.com/office/drawing/2014/main" id="{B1922470-8476-4990-8B51-4468D1F0196F}"/>
              </a:ext>
            </a:extLst>
          </p:cNvPr>
          <p:cNvSpPr>
            <a:spLocks noGrp="1"/>
          </p:cNvSpPr>
          <p:nvPr>
            <p:ph idx="1"/>
          </p:nvPr>
        </p:nvSpPr>
        <p:spPr>
          <a:xfrm>
            <a:off x="913795" y="2076449"/>
            <a:ext cx="6078132" cy="4481949"/>
          </a:xfrm>
        </p:spPr>
        <p:txBody>
          <a:bodyPr>
            <a:normAutofit fontScale="92500"/>
          </a:bodyPr>
          <a:lstStyle/>
          <a:p>
            <a:r>
              <a:rPr lang="en-US" dirty="0"/>
              <a:t>Go to </a:t>
            </a:r>
            <a:r>
              <a:rPr lang="en-US" u="sng" dirty="0"/>
              <a:t>github.tamu.edu</a:t>
            </a:r>
          </a:p>
          <a:p>
            <a:r>
              <a:rPr lang="en-US" dirty="0" err="1"/>
              <a:t>SignUp</a:t>
            </a:r>
            <a:r>
              <a:rPr lang="en-US" dirty="0"/>
              <a:t> with NETID and password</a:t>
            </a:r>
          </a:p>
          <a:p>
            <a:r>
              <a:rPr lang="en-US" dirty="0"/>
              <a:t>Paid features for GitHub are available</a:t>
            </a:r>
          </a:p>
          <a:p>
            <a:r>
              <a:rPr lang="en-US" dirty="0"/>
              <a:t>1GB per repository and 100MB per file</a:t>
            </a:r>
          </a:p>
          <a:p>
            <a:r>
              <a:rPr lang="en-US" dirty="0"/>
              <a:t>Public repository – can be accessed by anyone</a:t>
            </a:r>
          </a:p>
          <a:p>
            <a:r>
              <a:rPr lang="en-US" dirty="0"/>
              <a:t>Internal repository – can be accessed by members of the Enterprise (anyone with a Texas A&amp;M NetID).</a:t>
            </a:r>
          </a:p>
          <a:p>
            <a:r>
              <a:rPr lang="en-US" dirty="0"/>
              <a:t>Private repository – can be accessed by invited collaborators. (99999 per person limit)</a:t>
            </a:r>
          </a:p>
          <a:p>
            <a:endParaRPr lang="en-US" dirty="0"/>
          </a:p>
          <a:p>
            <a:endParaRPr lang="en-US" dirty="0"/>
          </a:p>
        </p:txBody>
      </p:sp>
      <p:pic>
        <p:nvPicPr>
          <p:cNvPr id="5" name="Picture 4">
            <a:extLst>
              <a:ext uri="{FF2B5EF4-FFF2-40B4-BE49-F238E27FC236}">
                <a16:creationId xmlns:a16="http://schemas.microsoft.com/office/drawing/2014/main" id="{AD0FB9DF-E458-848F-B2AC-14BF9E50BC83}"/>
              </a:ext>
            </a:extLst>
          </p:cNvPr>
          <p:cNvPicPr>
            <a:picLocks noChangeAspect="1"/>
          </p:cNvPicPr>
          <p:nvPr/>
        </p:nvPicPr>
        <p:blipFill>
          <a:blip r:embed="rId4"/>
          <a:stretch>
            <a:fillRect/>
          </a:stretch>
        </p:blipFill>
        <p:spPr>
          <a:xfrm>
            <a:off x="6991927" y="128587"/>
            <a:ext cx="5019675" cy="6600825"/>
          </a:xfrm>
          <a:prstGeom prst="rect">
            <a:avLst/>
          </a:prstGeom>
        </p:spPr>
      </p:pic>
    </p:spTree>
    <p:custDataLst>
      <p:tags r:id="rId1"/>
    </p:custDataLst>
    <p:extLst>
      <p:ext uri="{BB962C8B-B14F-4D97-AF65-F5344CB8AC3E}">
        <p14:creationId xmlns:p14="http://schemas.microsoft.com/office/powerpoint/2010/main" val="378392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D8A74-C1AF-09EF-B9CA-E7BD6CFAB3C1}"/>
              </a:ext>
            </a:extLst>
          </p:cNvPr>
          <p:cNvPicPr>
            <a:picLocks noChangeAspect="1"/>
          </p:cNvPicPr>
          <p:nvPr/>
        </p:nvPicPr>
        <p:blipFill>
          <a:blip r:embed="rId4"/>
          <a:stretch>
            <a:fillRect/>
          </a:stretch>
        </p:blipFill>
        <p:spPr>
          <a:xfrm>
            <a:off x="0" y="0"/>
            <a:ext cx="12192000" cy="1560940"/>
          </a:xfrm>
          <a:prstGeom prst="rect">
            <a:avLst/>
          </a:prstGeom>
        </p:spPr>
      </p:pic>
      <p:pic>
        <p:nvPicPr>
          <p:cNvPr id="7" name="Picture 6">
            <a:extLst>
              <a:ext uri="{FF2B5EF4-FFF2-40B4-BE49-F238E27FC236}">
                <a16:creationId xmlns:a16="http://schemas.microsoft.com/office/drawing/2014/main" id="{D9108AB1-A260-AEC1-505E-7F7303DE483E}"/>
              </a:ext>
            </a:extLst>
          </p:cNvPr>
          <p:cNvPicPr>
            <a:picLocks noChangeAspect="1"/>
          </p:cNvPicPr>
          <p:nvPr/>
        </p:nvPicPr>
        <p:blipFill>
          <a:blip r:embed="rId5"/>
          <a:stretch>
            <a:fillRect/>
          </a:stretch>
        </p:blipFill>
        <p:spPr>
          <a:xfrm>
            <a:off x="0" y="1549365"/>
            <a:ext cx="12192000" cy="3609075"/>
          </a:xfrm>
          <a:prstGeom prst="rect">
            <a:avLst/>
          </a:prstGeom>
        </p:spPr>
      </p:pic>
      <p:pic>
        <p:nvPicPr>
          <p:cNvPr id="9" name="Picture 8">
            <a:extLst>
              <a:ext uri="{FF2B5EF4-FFF2-40B4-BE49-F238E27FC236}">
                <a16:creationId xmlns:a16="http://schemas.microsoft.com/office/drawing/2014/main" id="{DA6A2E76-DD72-72A0-1D60-5F9311711948}"/>
              </a:ext>
            </a:extLst>
          </p:cNvPr>
          <p:cNvPicPr>
            <a:picLocks noChangeAspect="1"/>
          </p:cNvPicPr>
          <p:nvPr/>
        </p:nvPicPr>
        <p:blipFill>
          <a:blip r:embed="rId6"/>
          <a:stretch>
            <a:fillRect/>
          </a:stretch>
        </p:blipFill>
        <p:spPr>
          <a:xfrm>
            <a:off x="0" y="5125123"/>
            <a:ext cx="12192000" cy="1841303"/>
          </a:xfrm>
          <a:prstGeom prst="rect">
            <a:avLst/>
          </a:prstGeom>
        </p:spPr>
      </p:pic>
      <p:cxnSp>
        <p:nvCxnSpPr>
          <p:cNvPr id="11" name="Straight Arrow Connector 10">
            <a:extLst>
              <a:ext uri="{FF2B5EF4-FFF2-40B4-BE49-F238E27FC236}">
                <a16:creationId xmlns:a16="http://schemas.microsoft.com/office/drawing/2014/main" id="{AC32410B-DCCD-10E3-5A51-4DF24B7EB804}"/>
              </a:ext>
            </a:extLst>
          </p:cNvPr>
          <p:cNvCxnSpPr/>
          <p:nvPr/>
        </p:nvCxnSpPr>
        <p:spPr>
          <a:xfrm>
            <a:off x="411480" y="2274570"/>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355958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6811C-7D43-642C-45DB-F6BF1AF432E1}"/>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B555B449-7C90-B856-2E22-13DAF5F7B440}"/>
              </a:ext>
            </a:extLst>
          </p:cNvPr>
          <p:cNvSpPr>
            <a:spLocks noGrp="1"/>
          </p:cNvSpPr>
          <p:nvPr>
            <p:ph idx="1"/>
          </p:nvPr>
        </p:nvSpPr>
        <p:spPr>
          <a:xfrm>
            <a:off x="3170858" y="2016630"/>
            <a:ext cx="8855238" cy="4638813"/>
          </a:xfrm>
        </p:spPr>
        <p:txBody>
          <a:bodyPr>
            <a:normAutofit fontScale="92500"/>
          </a:bodyPr>
          <a:lstStyle/>
          <a:p>
            <a:r>
              <a:rPr lang="en-US" sz="4000" dirty="0"/>
              <a:t>Fill in the </a:t>
            </a:r>
            <a:r>
              <a:rPr lang="en-US" sz="4000" b="1" dirty="0"/>
              <a:t>Username</a:t>
            </a:r>
            <a:r>
              <a:rPr lang="en-US" sz="4000" dirty="0"/>
              <a:t> and </a:t>
            </a:r>
            <a:r>
              <a:rPr lang="en-US" sz="4000" b="1" dirty="0"/>
              <a:t>Password</a:t>
            </a:r>
            <a:r>
              <a:rPr lang="en-US" sz="4000" dirty="0"/>
              <a:t> </a:t>
            </a:r>
            <a:r>
              <a:rPr lang="en-US" sz="4000" b="1" i="1" u="sng" dirty="0">
                <a:solidFill>
                  <a:schemeClr val="accent1">
                    <a:lumMod val="40000"/>
                    <a:lumOff val="60000"/>
                  </a:schemeClr>
                </a:solidFill>
              </a:rPr>
              <a:t>if you already have an existing GitHub Account</a:t>
            </a:r>
          </a:p>
          <a:p>
            <a:r>
              <a:rPr lang="en-US" sz="4000" dirty="0"/>
              <a:t>Continue to Slide 10 if sign in is successful</a:t>
            </a:r>
          </a:p>
          <a:p>
            <a:r>
              <a:rPr lang="en-US" sz="4000" dirty="0"/>
              <a:t>If you don’t have an existing account, click on </a:t>
            </a:r>
            <a:r>
              <a:rPr lang="en-US" sz="4000" b="1" u="sng" dirty="0">
                <a:solidFill>
                  <a:schemeClr val="accent1">
                    <a:lumMod val="40000"/>
                    <a:lumOff val="60000"/>
                  </a:schemeClr>
                </a:solidFill>
              </a:rPr>
              <a:t>Create an account</a:t>
            </a:r>
          </a:p>
          <a:p>
            <a:endParaRPr lang="en-US" sz="4000" dirty="0"/>
          </a:p>
        </p:txBody>
      </p:sp>
      <p:pic>
        <p:nvPicPr>
          <p:cNvPr id="4" name="Picture 3">
            <a:extLst>
              <a:ext uri="{FF2B5EF4-FFF2-40B4-BE49-F238E27FC236}">
                <a16:creationId xmlns:a16="http://schemas.microsoft.com/office/drawing/2014/main" id="{17B25EBD-EDD2-9215-B88E-DD6E32B09589}"/>
              </a:ext>
            </a:extLst>
          </p:cNvPr>
          <p:cNvPicPr>
            <a:picLocks noChangeAspect="1"/>
          </p:cNvPicPr>
          <p:nvPr/>
        </p:nvPicPr>
        <p:blipFill rotWithShape="1">
          <a:blip r:embed="rId3"/>
          <a:srcRect l="44" t="-1727" r="-44" b="47992"/>
          <a:stretch/>
        </p:blipFill>
        <p:spPr>
          <a:xfrm>
            <a:off x="0" y="1"/>
            <a:ext cx="12192000" cy="1939332"/>
          </a:xfrm>
          <a:prstGeom prst="rect">
            <a:avLst/>
          </a:prstGeom>
        </p:spPr>
      </p:pic>
      <p:pic>
        <p:nvPicPr>
          <p:cNvPr id="6" name="Picture 5">
            <a:extLst>
              <a:ext uri="{FF2B5EF4-FFF2-40B4-BE49-F238E27FC236}">
                <a16:creationId xmlns:a16="http://schemas.microsoft.com/office/drawing/2014/main" id="{318B470B-144F-F142-13E2-F85C1C87FA81}"/>
              </a:ext>
            </a:extLst>
          </p:cNvPr>
          <p:cNvPicPr>
            <a:picLocks noChangeAspect="1"/>
          </p:cNvPicPr>
          <p:nvPr/>
        </p:nvPicPr>
        <p:blipFill>
          <a:blip r:embed="rId4"/>
          <a:stretch>
            <a:fillRect/>
          </a:stretch>
        </p:blipFill>
        <p:spPr>
          <a:xfrm>
            <a:off x="80263" y="2016630"/>
            <a:ext cx="2984483" cy="4744085"/>
          </a:xfrm>
          <a:prstGeom prst="rect">
            <a:avLst/>
          </a:prstGeom>
        </p:spPr>
      </p:pic>
      <p:cxnSp>
        <p:nvCxnSpPr>
          <p:cNvPr id="9" name="Straight Arrow Connector 8">
            <a:extLst>
              <a:ext uri="{FF2B5EF4-FFF2-40B4-BE49-F238E27FC236}">
                <a16:creationId xmlns:a16="http://schemas.microsoft.com/office/drawing/2014/main" id="{6BDA804C-FAAE-A34E-86D4-D404DA076B0D}"/>
              </a:ext>
            </a:extLst>
          </p:cNvPr>
          <p:cNvCxnSpPr/>
          <p:nvPr/>
        </p:nvCxnSpPr>
        <p:spPr>
          <a:xfrm>
            <a:off x="376756" y="769861"/>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40856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ACCD-52BC-9B2C-2AF5-0481C62F024B}"/>
              </a:ext>
            </a:extLst>
          </p:cNvPr>
          <p:cNvSpPr>
            <a:spLocks noGrp="1"/>
          </p:cNvSpPr>
          <p:nvPr>
            <p:ph type="title"/>
          </p:nvPr>
        </p:nvSpPr>
        <p:spPr/>
        <p:txBody>
          <a:bodyPr/>
          <a:lstStyle/>
          <a:p>
            <a:r>
              <a:rPr lang="en-US" dirty="0"/>
              <a:t>Creating an account</a:t>
            </a:r>
          </a:p>
        </p:txBody>
      </p:sp>
      <p:pic>
        <p:nvPicPr>
          <p:cNvPr id="8" name="Picture 7">
            <a:extLst>
              <a:ext uri="{FF2B5EF4-FFF2-40B4-BE49-F238E27FC236}">
                <a16:creationId xmlns:a16="http://schemas.microsoft.com/office/drawing/2014/main" id="{FEC12ED9-391D-69AF-CEBE-B27BDF79EC12}"/>
              </a:ext>
            </a:extLst>
          </p:cNvPr>
          <p:cNvPicPr>
            <a:picLocks noChangeAspect="1"/>
          </p:cNvPicPr>
          <p:nvPr/>
        </p:nvPicPr>
        <p:blipFill rotWithShape="1">
          <a:blip r:embed="rId3"/>
          <a:srcRect b="16151"/>
          <a:stretch/>
        </p:blipFill>
        <p:spPr>
          <a:xfrm>
            <a:off x="2004451" y="1858219"/>
            <a:ext cx="8172450" cy="4744085"/>
          </a:xfrm>
          <a:prstGeom prst="rect">
            <a:avLst/>
          </a:prstGeom>
        </p:spPr>
      </p:pic>
      <p:sp>
        <p:nvSpPr>
          <p:cNvPr id="3" name="TextBox 2">
            <a:extLst>
              <a:ext uri="{FF2B5EF4-FFF2-40B4-BE49-F238E27FC236}">
                <a16:creationId xmlns:a16="http://schemas.microsoft.com/office/drawing/2014/main" id="{E42FD17A-6084-7C05-C617-38F02AAA36FE}"/>
              </a:ext>
            </a:extLst>
          </p:cNvPr>
          <p:cNvSpPr txBox="1"/>
          <p:nvPr/>
        </p:nvSpPr>
        <p:spPr>
          <a:xfrm>
            <a:off x="4023360" y="4137660"/>
            <a:ext cx="1625086" cy="369332"/>
          </a:xfrm>
          <a:prstGeom prst="rect">
            <a:avLst/>
          </a:prstGeom>
          <a:noFill/>
        </p:spPr>
        <p:txBody>
          <a:bodyPr wrap="square" rtlCol="0">
            <a:spAutoFit/>
          </a:bodyPr>
          <a:lstStyle/>
          <a:p>
            <a:r>
              <a:rPr lang="en-US" b="1" dirty="0">
                <a:solidFill>
                  <a:srgbClr val="00B050"/>
                </a:solidFill>
              </a:rPr>
              <a:t>USERNAME</a:t>
            </a:r>
          </a:p>
        </p:txBody>
      </p:sp>
      <p:sp>
        <p:nvSpPr>
          <p:cNvPr id="5" name="TextBox 4">
            <a:extLst>
              <a:ext uri="{FF2B5EF4-FFF2-40B4-BE49-F238E27FC236}">
                <a16:creationId xmlns:a16="http://schemas.microsoft.com/office/drawing/2014/main" id="{58E62B0E-D89F-DDE3-8737-0BD5D30B15FB}"/>
              </a:ext>
            </a:extLst>
          </p:cNvPr>
          <p:cNvSpPr txBox="1"/>
          <p:nvPr/>
        </p:nvSpPr>
        <p:spPr>
          <a:xfrm>
            <a:off x="4520564" y="5185316"/>
            <a:ext cx="3639588" cy="369332"/>
          </a:xfrm>
          <a:prstGeom prst="rect">
            <a:avLst/>
          </a:prstGeom>
          <a:noFill/>
        </p:spPr>
        <p:txBody>
          <a:bodyPr wrap="square" rtlCol="0">
            <a:spAutoFit/>
          </a:bodyPr>
          <a:lstStyle/>
          <a:p>
            <a:r>
              <a:rPr lang="en-US" b="1" dirty="0">
                <a:solidFill>
                  <a:srgbClr val="00B050"/>
                </a:solidFill>
              </a:rPr>
              <a:t>YOUR TAMU EMAIL ADDRESS</a:t>
            </a:r>
          </a:p>
        </p:txBody>
      </p:sp>
      <p:sp>
        <p:nvSpPr>
          <p:cNvPr id="7" name="TextBox 6">
            <a:extLst>
              <a:ext uri="{FF2B5EF4-FFF2-40B4-BE49-F238E27FC236}">
                <a16:creationId xmlns:a16="http://schemas.microsoft.com/office/drawing/2014/main" id="{36DC7BEF-5B4A-9244-EFF8-7885CB390D38}"/>
              </a:ext>
            </a:extLst>
          </p:cNvPr>
          <p:cNvSpPr txBox="1"/>
          <p:nvPr/>
        </p:nvSpPr>
        <p:spPr>
          <a:xfrm>
            <a:off x="3284509" y="6232972"/>
            <a:ext cx="3058418" cy="369332"/>
          </a:xfrm>
          <a:prstGeom prst="rect">
            <a:avLst/>
          </a:prstGeom>
          <a:noFill/>
        </p:spPr>
        <p:txBody>
          <a:bodyPr wrap="square" rtlCol="0">
            <a:spAutoFit/>
          </a:bodyPr>
          <a:lstStyle/>
          <a:p>
            <a:r>
              <a:rPr lang="en-US" b="1" dirty="0">
                <a:solidFill>
                  <a:srgbClr val="00B050"/>
                </a:solidFill>
              </a:rPr>
              <a:t>YOUR HOWDY PASSWORD</a:t>
            </a:r>
          </a:p>
        </p:txBody>
      </p:sp>
      <p:sp>
        <p:nvSpPr>
          <p:cNvPr id="10" name="Oval 9">
            <a:extLst>
              <a:ext uri="{FF2B5EF4-FFF2-40B4-BE49-F238E27FC236}">
                <a16:creationId xmlns:a16="http://schemas.microsoft.com/office/drawing/2014/main" id="{A29959E7-B09A-0DEB-CD44-837A8603B7CA}"/>
              </a:ext>
            </a:extLst>
          </p:cNvPr>
          <p:cNvSpPr/>
          <p:nvPr/>
        </p:nvSpPr>
        <p:spPr>
          <a:xfrm>
            <a:off x="5648446" y="423026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F36D2454-899B-D6FA-996F-9D5FBFBDD69E}"/>
              </a:ext>
            </a:extLst>
          </p:cNvPr>
          <p:cNvSpPr/>
          <p:nvPr/>
        </p:nvSpPr>
        <p:spPr>
          <a:xfrm>
            <a:off x="7959114" y="526784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57EC468F-5862-6CDD-383D-DEA94CCC6130}"/>
              </a:ext>
            </a:extLst>
          </p:cNvPr>
          <p:cNvSpPr/>
          <p:nvPr/>
        </p:nvSpPr>
        <p:spPr>
          <a:xfrm>
            <a:off x="6340358" y="630542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Tree>
    <p:custDataLst>
      <p:tags r:id="rId1"/>
    </p:custDataLst>
    <p:extLst>
      <p:ext uri="{BB962C8B-B14F-4D97-AF65-F5344CB8AC3E}">
        <p14:creationId xmlns:p14="http://schemas.microsoft.com/office/powerpoint/2010/main" val="246818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6393F4-A736-87AA-A702-9DA3C521FF4B}"/>
              </a:ext>
            </a:extLst>
          </p:cNvPr>
          <p:cNvPicPr>
            <a:picLocks noGrp="1" noChangeAspect="1"/>
          </p:cNvPicPr>
          <p:nvPr>
            <p:ph idx="1"/>
          </p:nvPr>
        </p:nvPicPr>
        <p:blipFill>
          <a:blip r:embed="rId3"/>
          <a:stretch>
            <a:fillRect/>
          </a:stretch>
        </p:blipFill>
        <p:spPr>
          <a:xfrm>
            <a:off x="2066925" y="325437"/>
            <a:ext cx="8048625" cy="3228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Content Placeholder 4">
            <a:extLst>
              <a:ext uri="{FF2B5EF4-FFF2-40B4-BE49-F238E27FC236}">
                <a16:creationId xmlns:a16="http://schemas.microsoft.com/office/drawing/2014/main" id="{64DA0F8B-D24D-0675-DC6D-09314A8144E3}"/>
              </a:ext>
            </a:extLst>
          </p:cNvPr>
          <p:cNvPicPr>
            <a:picLocks noChangeAspect="1"/>
          </p:cNvPicPr>
          <p:nvPr/>
        </p:nvPicPr>
        <p:blipFill>
          <a:blip r:embed="rId4"/>
          <a:stretch>
            <a:fillRect/>
          </a:stretch>
        </p:blipFill>
        <p:spPr>
          <a:xfrm>
            <a:off x="3552714" y="3143250"/>
            <a:ext cx="5077046" cy="3714750"/>
          </a:xfrm>
          <a:prstGeom prst="rect">
            <a:avLst/>
          </a:prstGeom>
          <a:effectLst>
            <a:outerShdw blurRad="25400" dir="17880000">
              <a:srgbClr val="000000">
                <a:alpha val="46000"/>
              </a:srgbClr>
            </a:outerShdw>
          </a:effectLst>
        </p:spPr>
      </p:pic>
      <p:sp>
        <p:nvSpPr>
          <p:cNvPr id="7" name="Oval 6">
            <a:extLst>
              <a:ext uri="{FF2B5EF4-FFF2-40B4-BE49-F238E27FC236}">
                <a16:creationId xmlns:a16="http://schemas.microsoft.com/office/drawing/2014/main" id="{54675C95-8DED-BDDF-2DCB-996B7D27E3FE}"/>
              </a:ext>
            </a:extLst>
          </p:cNvPr>
          <p:cNvSpPr/>
          <p:nvPr/>
        </p:nvSpPr>
        <p:spPr>
          <a:xfrm>
            <a:off x="4087792" y="1735647"/>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A3C66EF0-ED21-A465-50DA-D500E681A617}"/>
              </a:ext>
            </a:extLst>
          </p:cNvPr>
          <p:cNvSpPr txBox="1"/>
          <p:nvPr/>
        </p:nvSpPr>
        <p:spPr>
          <a:xfrm>
            <a:off x="4288830" y="1653119"/>
            <a:ext cx="4519504" cy="369332"/>
          </a:xfrm>
          <a:prstGeom prst="rect">
            <a:avLst/>
          </a:prstGeom>
          <a:noFill/>
        </p:spPr>
        <p:txBody>
          <a:bodyPr wrap="square" rtlCol="0">
            <a:spAutoFit/>
          </a:bodyPr>
          <a:lstStyle/>
          <a:p>
            <a:r>
              <a:rPr lang="en-US" b="1" dirty="0">
                <a:solidFill>
                  <a:srgbClr val="B54C2D"/>
                </a:solidFill>
              </a:rPr>
              <a:t>This code will be available in your tamu email</a:t>
            </a:r>
          </a:p>
        </p:txBody>
      </p:sp>
      <p:sp>
        <p:nvSpPr>
          <p:cNvPr id="9" name="Oval 8">
            <a:extLst>
              <a:ext uri="{FF2B5EF4-FFF2-40B4-BE49-F238E27FC236}">
                <a16:creationId xmlns:a16="http://schemas.microsoft.com/office/drawing/2014/main" id="{AFAFCDF2-93B6-497B-076C-9560ACFC0722}"/>
              </a:ext>
            </a:extLst>
          </p:cNvPr>
          <p:cNvSpPr/>
          <p:nvPr/>
        </p:nvSpPr>
        <p:spPr>
          <a:xfrm>
            <a:off x="7893523" y="607560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cxnSp>
        <p:nvCxnSpPr>
          <p:cNvPr id="10" name="Straight Connector 9">
            <a:extLst>
              <a:ext uri="{FF2B5EF4-FFF2-40B4-BE49-F238E27FC236}">
                <a16:creationId xmlns:a16="http://schemas.microsoft.com/office/drawing/2014/main" id="{8B772D3E-687C-FFE7-BBE3-1A7F3B0BEA1A}"/>
              </a:ext>
            </a:extLst>
          </p:cNvPr>
          <p:cNvCxnSpPr>
            <a:cxnSpLocks/>
          </p:cNvCxnSpPr>
          <p:nvPr/>
        </p:nvCxnSpPr>
        <p:spPr>
          <a:xfrm>
            <a:off x="6262397" y="6075602"/>
            <a:ext cx="1832164" cy="0"/>
          </a:xfrm>
          <a:prstGeom prst="line">
            <a:avLst/>
          </a:prstGeom>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2704306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{4DECF454-896C-4300-90E0-CDA63180AE94}tf12214701_win32</Template>
  <TotalTime>1996</TotalTime>
  <Words>2347</Words>
  <Application>Microsoft Office PowerPoint</Application>
  <PresentationFormat>Widescreen</PresentationFormat>
  <Paragraphs>325</Paragraphs>
  <Slides>38</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-apple-system</vt:lpstr>
      <vt:lpstr>Arial</vt:lpstr>
      <vt:lpstr>Arial</vt:lpstr>
      <vt:lpstr>Calibri</vt:lpstr>
      <vt:lpstr>Consolas</vt:lpstr>
      <vt:lpstr>Goudy Old Style</vt:lpstr>
      <vt:lpstr>Lora</vt:lpstr>
      <vt:lpstr>Open Sans</vt:lpstr>
      <vt:lpstr>Roboto</vt:lpstr>
      <vt:lpstr>Times</vt:lpstr>
      <vt:lpstr>Wingdings 2</vt:lpstr>
      <vt:lpstr>SlateVTI</vt:lpstr>
      <vt:lpstr>WebGIS Lab 1</vt:lpstr>
      <vt:lpstr>Lab Hours</vt:lpstr>
      <vt:lpstr>Any submissions after 10 days of due date will be marked out of 50 only</vt:lpstr>
      <vt:lpstr>Quick recap of GitHub from Class</vt:lpstr>
      <vt:lpstr>Create TAMU GitHub account</vt:lpstr>
      <vt:lpstr>PowerPoint Presentation</vt:lpstr>
      <vt:lpstr>PowerPoint Presentation</vt:lpstr>
      <vt:lpstr>Creating an account</vt:lpstr>
      <vt:lpstr>PowerPoint Presentation</vt:lpstr>
      <vt:lpstr>PowerPoint Presentation</vt:lpstr>
      <vt:lpstr>Download Microsoft Authenticator</vt:lpstr>
      <vt:lpstr>PowerPoint Presentation</vt:lpstr>
      <vt:lpstr>PowerPoint Presentation</vt:lpstr>
      <vt:lpstr>Create a repo for this class</vt:lpstr>
      <vt:lpstr>Create a repo for this class</vt:lpstr>
      <vt:lpstr>Git Ignore</vt:lpstr>
      <vt:lpstr>Commits, Files and Commit messages</vt:lpstr>
      <vt:lpstr>Create Folders and Readme</vt:lpstr>
      <vt:lpstr>Open Command Prompt</vt:lpstr>
      <vt:lpstr>Checking for git in Windows</vt:lpstr>
      <vt:lpstr>Understanding Paths</vt:lpstr>
      <vt:lpstr>3 basic commands in Command Prompt</vt:lpstr>
      <vt:lpstr>Cloning to Local Computer</vt:lpstr>
      <vt:lpstr>Use Visual Studio Code</vt:lpstr>
      <vt:lpstr>Creating Required Folders</vt:lpstr>
      <vt:lpstr>Creating Required Files</vt:lpstr>
      <vt:lpstr>Creating Required Files</vt:lpstr>
      <vt:lpstr>Making the content Readme file</vt:lpstr>
      <vt:lpstr>Making the table</vt:lpstr>
      <vt:lpstr>Editing the Readme file</vt:lpstr>
      <vt:lpstr>Committing the files to Repository</vt:lpstr>
      <vt:lpstr>Committing the files to Repository</vt:lpstr>
      <vt:lpstr>Committing the files to Repository</vt:lpstr>
      <vt:lpstr>Final Look</vt:lpstr>
      <vt:lpstr>Committing using VS Code</vt:lpstr>
      <vt:lpstr>To Hand In</vt:lpstr>
      <vt:lpstr>Rubrics: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Debayan Mandal</dc:creator>
  <cp:lastModifiedBy>Eric McMurrian</cp:lastModifiedBy>
  <cp:revision>163</cp:revision>
  <dcterms:created xsi:type="dcterms:W3CDTF">2022-01-24T05:45:50Z</dcterms:created>
  <dcterms:modified xsi:type="dcterms:W3CDTF">2025-10-28T22:28:46Z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0D74503B-899A-4648-A349-392F48ACA256</vt:lpwstr>
  </property>
  <property fmtid="{D5CDD505-2E9C-101B-9397-08002B2CF9AE}" pid="3" name="ArticulatePath">
    <vt:lpwstr>Earthy inspiration</vt:lpwstr>
  </property>
</Properties>
</file>